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37" roundtripDataSignature="AMtx7mhElt0sJCPpAR9mOoCy9F89MjYnO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9F06BAA-8017-4BFD-970A-66AE4239846E}">
  <a:tblStyle styleId="{B9F06BAA-8017-4BFD-970A-66AE4239846E}"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customschemas.google.com/relationships/presentationmetadata" Target="metadata"/><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2" name="Google Shape;142;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8" name="Google Shape;148;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0" name="Google Shape;160;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9" name="Google Shape;179;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7" name="Google Shape;187;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3" name="Google Shape;193;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2" name="Google Shape;202;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8" name="Google Shape;208;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4" name="Google Shape;214;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2" name="Google Shape;222;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8" name="Google Shape;228;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4" name="Google Shape;234;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0" name="Google Shape;240;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6" name="Google Shape;246;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2" name="Google Shape;252;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8" name="Google Shape;258;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5" name="Google Shape;265;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3" name="Google Shape;273;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Ernest Hemingway</a:t>
            </a:r>
            <a:endParaRPr/>
          </a:p>
        </p:txBody>
      </p:sp>
      <p:sp>
        <p:nvSpPr>
          <p:cNvPr id="105" name="Google Shape;105;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1" name="Google Shape;111;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7" name="Google Shape;117;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3" name="Google Shape;123;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9" name="Google Shape;129;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6" name="Google Shape;136;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3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4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42"/>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43"/>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43"/>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4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4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4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7" name="Shape 27"/>
        <p:cNvGrpSpPr/>
        <p:nvPr/>
      </p:nvGrpSpPr>
      <p:grpSpPr>
        <a:xfrm>
          <a:off x="0" y="0"/>
          <a:ext cx="0" cy="0"/>
          <a:chOff x="0" y="0"/>
          <a:chExt cx="0" cy="0"/>
        </a:xfrm>
      </p:grpSpPr>
      <p:sp>
        <p:nvSpPr>
          <p:cNvPr id="28" name="Google Shape;28;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3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0" name="Google Shape;30;p3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1" name="Google Shape;31;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36"/>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36"/>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7" name="Google Shape;37;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3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3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3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40"/>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40"/>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1" name="Google Shape;61;p40"/>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2" name="Google Shape;62;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41"/>
          <p:cNvSpPr/>
          <p:nvPr>
            <p:ph idx="2" type="pic"/>
          </p:nvPr>
        </p:nvSpPr>
        <p:spPr>
          <a:xfrm>
            <a:off x="1792288" y="612775"/>
            <a:ext cx="5486400" cy="4114800"/>
          </a:xfrm>
          <a:prstGeom prst="rect">
            <a:avLst/>
          </a:prstGeom>
          <a:noFill/>
          <a:ln>
            <a:noFill/>
          </a:ln>
        </p:spPr>
      </p:sp>
      <p:sp>
        <p:nvSpPr>
          <p:cNvPr id="68" name="Google Shape;68;p4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3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www.perceptualedge.com/articles/visual_business_intelligence/unit_charts_are_for_kids.pdf"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hyperlink" Target="http://www.perceptualedge.com/articles/visual_business_intelligence/unit_charts_are_for_kids.pdf"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7.png"/><Relationship Id="rId4" Type="http://schemas.openxmlformats.org/officeDocument/2006/relationships/hyperlink" Target="http://www.nytimes.com/interactive/2012/09/06/us/politics/convention-word-counts.html?_r=0"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www.nytimes.com/interactive/2013/12/14/us/tracking-the-ages-of-health-care-enrollees.html?hp" TargetMode="Externa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Lecture 2</a:t>
            </a:r>
            <a:endParaRPr/>
          </a:p>
        </p:txBody>
      </p:sp>
      <p:sp>
        <p:nvSpPr>
          <p:cNvPr id="89" name="Google Shape;89;p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888888"/>
              </a:buClr>
              <a:buSzPts val="3200"/>
              <a:buNone/>
            </a:pPr>
            <a:r>
              <a:rPr lang="en-US"/>
              <a:t>STAT 451 VISUALIZING DATA</a:t>
            </a:r>
            <a:endParaRPr/>
          </a:p>
          <a:p>
            <a:pPr indent="0" lvl="0" marL="0" rtl="0" algn="ctr">
              <a:lnSpc>
                <a:spcPct val="100000"/>
              </a:lnSpc>
              <a:spcBef>
                <a:spcPts val="640"/>
              </a:spcBef>
              <a:spcAft>
                <a:spcPts val="0"/>
              </a:spcAft>
              <a:buClr>
                <a:srgbClr val="888888"/>
              </a:buClr>
              <a:buSzPts val="3200"/>
              <a:buNone/>
            </a:pPr>
            <a:r>
              <a:rPr lang="en-US"/>
              <a:t>Fall 2025</a:t>
            </a:r>
            <a:endParaRPr/>
          </a:p>
        </p:txBody>
      </p:sp>
      <p:sp>
        <p:nvSpPr>
          <p:cNvPr id="90" name="Google Shape;90;p1"/>
          <p:cNvSpPr txBox="1"/>
          <p:nvPr/>
        </p:nvSpPr>
        <p:spPr>
          <a:xfrm>
            <a:off x="266700" y="6515100"/>
            <a:ext cx="8620200" cy="24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Many thanks to Prof. Abel Rodriguez, many slides from this course are adapted from his data visualization class.</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Principle 8:  Capacity Limitations</a:t>
            </a:r>
            <a:endParaRPr/>
          </a:p>
        </p:txBody>
      </p:sp>
      <p:sp>
        <p:nvSpPr>
          <p:cNvPr id="145" name="Google Shape;145;p10"/>
          <p:cNvSpPr txBox="1"/>
          <p:nvPr>
            <p:ph idx="1" type="body"/>
          </p:nvPr>
        </p:nvSpPr>
        <p:spPr>
          <a:xfrm>
            <a:off x="457200" y="1417638"/>
            <a:ext cx="8229600" cy="5097462"/>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lnSpc>
                <a:spcPct val="100000"/>
              </a:lnSpc>
              <a:spcBef>
                <a:spcPts val="0"/>
              </a:spcBef>
              <a:spcAft>
                <a:spcPts val="0"/>
              </a:spcAft>
              <a:buClr>
                <a:schemeClr val="dk1"/>
              </a:buClr>
              <a:buSzPct val="100000"/>
              <a:buChar char="•"/>
            </a:pPr>
            <a:r>
              <a:rPr lang="en-US"/>
              <a:t>People have a limited capacity to retain and to process information and so will not understand a message if too much information must be retained or processed.</a:t>
            </a:r>
            <a:endParaRPr/>
          </a:p>
          <a:p>
            <a:pPr indent="-285750" lvl="1" marL="742950" rtl="0" algn="l">
              <a:lnSpc>
                <a:spcPct val="100000"/>
              </a:lnSpc>
              <a:spcBef>
                <a:spcPts val="518"/>
              </a:spcBef>
              <a:spcAft>
                <a:spcPts val="0"/>
              </a:spcAft>
              <a:buClr>
                <a:schemeClr val="dk1"/>
              </a:buClr>
              <a:buSzPct val="100000"/>
              <a:buChar char="–"/>
            </a:pPr>
            <a:r>
              <a:rPr lang="en-US"/>
              <a:t>Keep your presentation short and to the point!</a:t>
            </a:r>
            <a:endParaRPr/>
          </a:p>
          <a:p>
            <a:pPr indent="-285750" lvl="1" marL="742950" rtl="0" algn="l">
              <a:lnSpc>
                <a:spcPct val="100000"/>
              </a:lnSpc>
              <a:spcBef>
                <a:spcPts val="518"/>
              </a:spcBef>
              <a:spcAft>
                <a:spcPts val="0"/>
              </a:spcAft>
              <a:buClr>
                <a:schemeClr val="dk1"/>
              </a:buClr>
              <a:buSzPct val="100000"/>
              <a:buChar char="–"/>
            </a:pPr>
            <a:r>
              <a:rPr lang="en-US"/>
              <a:t>People can only hold in mind up to four groups of information at once.  If you need to present more than four units at a time, group them hierarchically in groups of no more than four.</a:t>
            </a:r>
            <a:endParaRPr/>
          </a:p>
          <a:p>
            <a:pPr indent="-285750" lvl="1" marL="742950" rtl="0" algn="l">
              <a:lnSpc>
                <a:spcPct val="100000"/>
              </a:lnSpc>
              <a:spcBef>
                <a:spcPts val="518"/>
              </a:spcBef>
              <a:spcAft>
                <a:spcPts val="0"/>
              </a:spcAft>
              <a:buClr>
                <a:schemeClr val="dk1"/>
              </a:buClr>
              <a:buSzPct val="100000"/>
              <a:buChar char="–"/>
            </a:pPr>
            <a:r>
              <a:rPr lang="en-US"/>
              <a:t>Effort is required to search for information or mentally transform information.  Do the processing for your audience!</a:t>
            </a:r>
            <a:endParaRPr/>
          </a:p>
          <a:p>
            <a:pPr indent="-121284" lvl="1" marL="742950" rtl="0" algn="l">
              <a:lnSpc>
                <a:spcPct val="100000"/>
              </a:lnSpc>
              <a:spcBef>
                <a:spcPts val="518"/>
              </a:spcBef>
              <a:spcAft>
                <a:spcPts val="0"/>
              </a:spcAft>
              <a:buClr>
                <a:schemeClr val="dk1"/>
              </a:buClr>
              <a:buSzPct val="100000"/>
              <a:buNone/>
            </a:pPr>
            <a:r>
              <a:t/>
            </a:r>
            <a:endParaRPr/>
          </a:p>
          <a:p>
            <a:pPr indent="-121284" lvl="1" marL="742950" rtl="0" algn="l">
              <a:lnSpc>
                <a:spcPct val="100000"/>
              </a:lnSpc>
              <a:spcBef>
                <a:spcPts val="518"/>
              </a:spcBef>
              <a:spcAft>
                <a:spcPts val="0"/>
              </a:spcAft>
              <a:buClr>
                <a:schemeClr val="dk1"/>
              </a:buClr>
              <a:buSzPct val="1000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Minard’s depiction of Napoleon’s march to Moscow in 1812</a:t>
            </a:r>
            <a:endParaRPr/>
          </a:p>
        </p:txBody>
      </p:sp>
      <p:pic>
        <p:nvPicPr>
          <p:cNvPr descr="Minard.png" id="151" name="Google Shape;151;p11"/>
          <p:cNvPicPr preferRelativeResize="0"/>
          <p:nvPr>
            <p:ph idx="1" type="body"/>
          </p:nvPr>
        </p:nvPicPr>
        <p:blipFill rotWithShape="1">
          <a:blip r:embed="rId3">
            <a:alphaModFix/>
          </a:blip>
          <a:srcRect b="-7674" l="0" r="0" t="-7673"/>
          <a:stretch/>
        </p:blipFill>
        <p:spPr>
          <a:xfrm>
            <a:off x="457200" y="1600200"/>
            <a:ext cx="8229600" cy="452596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Tufte vs. Kosslyn</a:t>
            </a:r>
            <a:endParaRPr/>
          </a:p>
        </p:txBody>
      </p:sp>
      <p:sp>
        <p:nvSpPr>
          <p:cNvPr id="157" name="Google Shape;157;p12"/>
          <p:cNvSpPr txBox="1"/>
          <p:nvPr>
            <p:ph idx="1" type="body"/>
          </p:nvPr>
        </p:nvSpPr>
        <p:spPr>
          <a:xfrm>
            <a:off x="457200" y="1600200"/>
            <a:ext cx="8229600" cy="5029200"/>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3200"/>
              <a:buChar char="•"/>
            </a:pPr>
            <a:r>
              <a:rPr lang="en-US"/>
              <a:t>Huge amounts of information condensed in a single visualization.</a:t>
            </a:r>
            <a:endParaRPr/>
          </a:p>
          <a:p>
            <a:pPr indent="-342900" lvl="0" marL="342900" rtl="0" algn="l">
              <a:lnSpc>
                <a:spcPct val="100000"/>
              </a:lnSpc>
              <a:spcBef>
                <a:spcPts val="640"/>
              </a:spcBef>
              <a:spcAft>
                <a:spcPts val="0"/>
              </a:spcAft>
              <a:buClr>
                <a:schemeClr val="dk1"/>
              </a:buClr>
              <a:buSzPts val="3200"/>
              <a:buChar char="•"/>
            </a:pPr>
            <a:r>
              <a:rPr lang="en-US"/>
              <a:t>Tufte praises it, while Kosslyn criticizes it.</a:t>
            </a:r>
            <a:endParaRPr/>
          </a:p>
          <a:p>
            <a:pPr indent="-285750" lvl="1" marL="742950" rtl="0" algn="l">
              <a:lnSpc>
                <a:spcPct val="100000"/>
              </a:lnSpc>
              <a:spcBef>
                <a:spcPts val="560"/>
              </a:spcBef>
              <a:spcAft>
                <a:spcPts val="0"/>
              </a:spcAft>
              <a:buClr>
                <a:schemeClr val="dk1"/>
              </a:buClr>
              <a:buSzPts val="2800"/>
              <a:buChar char="–"/>
            </a:pPr>
            <a:r>
              <a:rPr lang="en-US"/>
              <a:t>Five different variables are shown (the number of Napoleon's troops, the distance traveled, temperature, location and direction of travel).  Violates the principle of capacity limitations.</a:t>
            </a:r>
            <a:endParaRPr/>
          </a:p>
          <a:p>
            <a:pPr indent="-285750" lvl="1" marL="742950" rtl="0" algn="l">
              <a:lnSpc>
                <a:spcPct val="100000"/>
              </a:lnSpc>
              <a:spcBef>
                <a:spcPts val="560"/>
              </a:spcBef>
              <a:spcAft>
                <a:spcPts val="0"/>
              </a:spcAft>
              <a:buClr>
                <a:schemeClr val="dk1"/>
              </a:buClr>
              <a:buSzPts val="2800"/>
              <a:buChar char="–"/>
            </a:pPr>
            <a:r>
              <a:rPr lang="en-US"/>
              <a:t>Time flows on both directions (violates compatibility).</a:t>
            </a:r>
            <a:endParaRPr/>
          </a:p>
          <a:p>
            <a:pPr indent="-285750" lvl="1" marL="742950" rtl="0" algn="l">
              <a:lnSpc>
                <a:spcPct val="100000"/>
              </a:lnSpc>
              <a:spcBef>
                <a:spcPts val="560"/>
              </a:spcBef>
              <a:spcAft>
                <a:spcPts val="0"/>
              </a:spcAft>
              <a:buClr>
                <a:schemeClr val="dk1"/>
              </a:buClr>
              <a:buSzPts val="2800"/>
              <a:buChar char="–"/>
            </a:pPr>
            <a:r>
              <a:rPr lang="en-US"/>
              <a:t>Small number at odd angles violates capacity limitations.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“Pascal’s wager”</a:t>
            </a:r>
            <a:endParaRPr/>
          </a:p>
        </p:txBody>
      </p:sp>
      <p:sp>
        <p:nvSpPr>
          <p:cNvPr id="163" name="Google Shape;163;p13"/>
          <p:cNvSpPr txBox="1"/>
          <p:nvPr>
            <p:ph idx="1" type="body"/>
          </p:nvPr>
        </p:nvSpPr>
        <p:spPr>
          <a:xfrm>
            <a:off x="457200" y="1417638"/>
            <a:ext cx="8229600" cy="497046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Blaise Pascal was a French mathematician, physicist, inventor, writer and Christian philosopher</a:t>
            </a:r>
            <a:endParaRPr/>
          </a:p>
          <a:p>
            <a:pPr indent="-342900" lvl="0" marL="342900" rtl="0" algn="l">
              <a:lnSpc>
                <a:spcPct val="100000"/>
              </a:lnSpc>
              <a:spcBef>
                <a:spcPts val="640"/>
              </a:spcBef>
              <a:spcAft>
                <a:spcPts val="0"/>
              </a:spcAft>
              <a:buClr>
                <a:schemeClr val="dk1"/>
              </a:buClr>
              <a:buSzPts val="3200"/>
              <a:buChar char="•"/>
            </a:pPr>
            <a:r>
              <a:rPr lang="en-US"/>
              <a:t>Should you believe in god?</a:t>
            </a:r>
            <a:endParaRPr/>
          </a:p>
          <a:p>
            <a:pPr indent="-285750" lvl="1" marL="742950" rtl="0" algn="l">
              <a:lnSpc>
                <a:spcPct val="100000"/>
              </a:lnSpc>
              <a:spcBef>
                <a:spcPts val="560"/>
              </a:spcBef>
              <a:spcAft>
                <a:spcPts val="0"/>
              </a:spcAft>
              <a:buClr>
                <a:schemeClr val="dk1"/>
              </a:buClr>
              <a:buSzPts val="2800"/>
              <a:buChar char="–"/>
            </a:pPr>
            <a:r>
              <a:rPr lang="en-US"/>
              <a:t>There are four situations you need to considered, believing or not if god either exists or not.</a:t>
            </a:r>
            <a:endParaRPr/>
          </a:p>
          <a:p>
            <a:pPr indent="-285750" lvl="1" marL="742950" rtl="0" algn="l">
              <a:lnSpc>
                <a:spcPct val="100000"/>
              </a:lnSpc>
              <a:spcBef>
                <a:spcPts val="560"/>
              </a:spcBef>
              <a:spcAft>
                <a:spcPts val="0"/>
              </a:spcAft>
              <a:buClr>
                <a:schemeClr val="dk1"/>
              </a:buClr>
              <a:buSzPts val="2800"/>
              <a:buChar char="–"/>
            </a:pPr>
            <a:r>
              <a:rPr lang="en-US"/>
              <a:t>There is big downside to not believing if god really exists, but there are small (or non-existent) downsides to the other three, so a rational individual should believe in god.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“Pascal’s wager”</a:t>
            </a:r>
            <a:endParaRPr/>
          </a:p>
        </p:txBody>
      </p:sp>
      <p:graphicFrame>
        <p:nvGraphicFramePr>
          <p:cNvPr id="169" name="Google Shape;169;p14"/>
          <p:cNvGraphicFramePr/>
          <p:nvPr/>
        </p:nvGraphicFramePr>
        <p:xfrm>
          <a:off x="622300" y="1468438"/>
          <a:ext cx="3000000" cy="3000000"/>
        </p:xfrm>
        <a:graphic>
          <a:graphicData uri="http://schemas.openxmlformats.org/drawingml/2006/table">
            <a:tbl>
              <a:tblPr bandRow="1" firstRow="1">
                <a:noFill/>
                <a:tableStyleId>{B9F06BAA-8017-4BFD-970A-66AE4239846E}</a:tableStyleId>
              </a:tblPr>
              <a:tblGrid>
                <a:gridCol w="2527300"/>
                <a:gridCol w="2628900"/>
                <a:gridCol w="2768600"/>
              </a:tblGrid>
              <a:tr h="1523275">
                <a:tc>
                  <a:txBody>
                    <a:bodyPr/>
                    <a:lstStyle/>
                    <a:p>
                      <a:pPr indent="0" lvl="0" marL="0" marR="0" rtl="0" algn="l">
                        <a:lnSpc>
                          <a:spcPct val="100000"/>
                        </a:lnSpc>
                        <a:spcBef>
                          <a:spcPts val="0"/>
                        </a:spcBef>
                        <a:spcAft>
                          <a:spcPts val="0"/>
                        </a:spcAft>
                        <a:buClr>
                          <a:srgbClr val="000000"/>
                        </a:buClr>
                        <a:buSzPts val="3200"/>
                        <a:buFont typeface="Arial"/>
                        <a:buNone/>
                      </a:pPr>
                      <a:r>
                        <a:t/>
                      </a:r>
                      <a:endParaRPr sz="3200" u="none" cap="none" strike="noStrike"/>
                    </a:p>
                  </a:txBody>
                  <a:tcPr marT="45725" marB="45725" marR="91450" marL="91450"/>
                </a:tc>
                <a:tc>
                  <a:txBody>
                    <a:bodyPr/>
                    <a:lstStyle/>
                    <a:p>
                      <a:pPr indent="0" lvl="0" marL="0" marR="0" rtl="0" algn="ctr">
                        <a:lnSpc>
                          <a:spcPct val="100000"/>
                        </a:lnSpc>
                        <a:spcBef>
                          <a:spcPts val="0"/>
                        </a:spcBef>
                        <a:spcAft>
                          <a:spcPts val="0"/>
                        </a:spcAft>
                        <a:buClr>
                          <a:srgbClr val="000000"/>
                        </a:buClr>
                        <a:buSzPts val="3200"/>
                        <a:buFont typeface="Arial"/>
                        <a:buNone/>
                      </a:pPr>
                      <a:r>
                        <a:rPr lang="en-US" sz="3200" u="none" cap="none" strike="noStrike"/>
                        <a:t>God does not exist</a:t>
                      </a:r>
                      <a:endParaRPr sz="1400" u="none" cap="none" strike="noStrike"/>
                    </a:p>
                  </a:txBody>
                  <a:tcPr marT="45725" marB="45725" marR="91450" marL="91450"/>
                </a:tc>
                <a:tc>
                  <a:txBody>
                    <a:bodyPr/>
                    <a:lstStyle/>
                    <a:p>
                      <a:pPr indent="0" lvl="0" marL="0" marR="0" rtl="0" algn="ctr">
                        <a:lnSpc>
                          <a:spcPct val="100000"/>
                        </a:lnSpc>
                        <a:spcBef>
                          <a:spcPts val="0"/>
                        </a:spcBef>
                        <a:spcAft>
                          <a:spcPts val="0"/>
                        </a:spcAft>
                        <a:buClr>
                          <a:srgbClr val="000000"/>
                        </a:buClr>
                        <a:buSzPts val="3200"/>
                        <a:buFont typeface="Arial"/>
                        <a:buNone/>
                      </a:pPr>
                      <a:r>
                        <a:rPr lang="en-US" sz="3200" u="none" cap="none" strike="noStrike"/>
                        <a:t>God exists</a:t>
                      </a:r>
                      <a:endParaRPr sz="1400" u="none" cap="none" strike="noStrike"/>
                    </a:p>
                  </a:txBody>
                  <a:tcPr marT="45725" marB="45725" marR="91450" marL="91450"/>
                </a:tc>
              </a:tr>
              <a:tr h="826925">
                <a:tc>
                  <a:txBody>
                    <a:bodyPr/>
                    <a:lstStyle/>
                    <a:p>
                      <a:pPr indent="0" lvl="0" marL="0" marR="0" rtl="0" algn="l">
                        <a:lnSpc>
                          <a:spcPct val="100000"/>
                        </a:lnSpc>
                        <a:spcBef>
                          <a:spcPts val="0"/>
                        </a:spcBef>
                        <a:spcAft>
                          <a:spcPts val="0"/>
                        </a:spcAft>
                        <a:buClr>
                          <a:srgbClr val="000000"/>
                        </a:buClr>
                        <a:buSzPts val="3200"/>
                        <a:buFont typeface="Arial"/>
                        <a:buNone/>
                      </a:pPr>
                      <a:r>
                        <a:t/>
                      </a:r>
                      <a:endParaRPr sz="3200" u="none" cap="none" strike="noStrike"/>
                    </a:p>
                    <a:p>
                      <a:pPr indent="0" lvl="0" marL="0" marR="0" rtl="0" algn="l">
                        <a:lnSpc>
                          <a:spcPct val="100000"/>
                        </a:lnSpc>
                        <a:spcBef>
                          <a:spcPts val="0"/>
                        </a:spcBef>
                        <a:spcAft>
                          <a:spcPts val="0"/>
                        </a:spcAft>
                        <a:buClr>
                          <a:srgbClr val="000000"/>
                        </a:buClr>
                        <a:buSzPts val="3200"/>
                        <a:buFont typeface="Arial"/>
                        <a:buNone/>
                      </a:pPr>
                      <a:r>
                        <a:rPr lang="en-US" sz="3200" u="none" cap="none" strike="noStrike"/>
                        <a:t>Believe</a:t>
                      </a:r>
                      <a:endParaRPr sz="1400" u="none" cap="none" strike="noStrike"/>
                    </a:p>
                    <a:p>
                      <a:pPr indent="0" lvl="0" marL="0" marR="0" rtl="0" algn="l">
                        <a:lnSpc>
                          <a:spcPct val="100000"/>
                        </a:lnSpc>
                        <a:spcBef>
                          <a:spcPts val="0"/>
                        </a:spcBef>
                        <a:spcAft>
                          <a:spcPts val="0"/>
                        </a:spcAft>
                        <a:buClr>
                          <a:srgbClr val="000000"/>
                        </a:buClr>
                        <a:buSzPts val="3200"/>
                        <a:buFont typeface="Arial"/>
                        <a:buNone/>
                      </a:pPr>
                      <a:r>
                        <a:t/>
                      </a:r>
                      <a:endParaRPr sz="3200" u="none" cap="none" strike="noStrike"/>
                    </a:p>
                  </a:txBody>
                  <a:tcPr marT="45725" marB="45725" marR="91450" marL="91450"/>
                </a:tc>
                <a:tc>
                  <a:txBody>
                    <a:bodyPr/>
                    <a:lstStyle/>
                    <a:p>
                      <a:pPr indent="0" lvl="0" marL="0" marR="0" rtl="0" algn="ctr">
                        <a:lnSpc>
                          <a:spcPct val="100000"/>
                        </a:lnSpc>
                        <a:spcBef>
                          <a:spcPts val="0"/>
                        </a:spcBef>
                        <a:spcAft>
                          <a:spcPts val="0"/>
                        </a:spcAft>
                        <a:buClr>
                          <a:srgbClr val="000000"/>
                        </a:buClr>
                        <a:buSzPts val="3200"/>
                        <a:buFont typeface="Arial"/>
                        <a:buNone/>
                      </a:pPr>
                      <a:r>
                        <a:t/>
                      </a:r>
                      <a:endParaRPr sz="3200" u="none" cap="none" strike="noStrike"/>
                    </a:p>
                    <a:p>
                      <a:pPr indent="0" lvl="0" marL="0" marR="0" rtl="0" algn="ctr">
                        <a:lnSpc>
                          <a:spcPct val="100000"/>
                        </a:lnSpc>
                        <a:spcBef>
                          <a:spcPts val="0"/>
                        </a:spcBef>
                        <a:spcAft>
                          <a:spcPts val="0"/>
                        </a:spcAft>
                        <a:buClr>
                          <a:srgbClr val="000000"/>
                        </a:buClr>
                        <a:buSzPts val="4000"/>
                        <a:buFont typeface="Arial"/>
                        <a:buNone/>
                      </a:pPr>
                      <a:r>
                        <a:rPr lang="en-US" sz="4000" u="none" cap="none" strike="noStrike"/>
                        <a:t>~</a:t>
                      </a:r>
                      <a:endParaRPr sz="1400" u="none" cap="none" strike="noStrike"/>
                    </a:p>
                  </a:txBody>
                  <a:tcPr marT="45725" marB="45725" marR="91450" marL="91450"/>
                </a:tc>
                <a:tc>
                  <a:txBody>
                    <a:bodyPr/>
                    <a:lstStyle/>
                    <a:p>
                      <a:pPr indent="0" lvl="0" marL="0" marR="0" rtl="0" algn="ctr">
                        <a:lnSpc>
                          <a:spcPct val="100000"/>
                        </a:lnSpc>
                        <a:spcBef>
                          <a:spcPts val="0"/>
                        </a:spcBef>
                        <a:spcAft>
                          <a:spcPts val="0"/>
                        </a:spcAft>
                        <a:buClr>
                          <a:srgbClr val="000000"/>
                        </a:buClr>
                        <a:buSzPts val="3200"/>
                        <a:buFont typeface="Arial"/>
                        <a:buNone/>
                      </a:pPr>
                      <a:r>
                        <a:t/>
                      </a:r>
                      <a:endParaRPr sz="3200" u="none" cap="none" strike="noStrike"/>
                    </a:p>
                    <a:p>
                      <a:pPr indent="0" lvl="0" marL="0" marR="0" rtl="0" algn="ctr">
                        <a:lnSpc>
                          <a:spcPct val="100000"/>
                        </a:lnSpc>
                        <a:spcBef>
                          <a:spcPts val="0"/>
                        </a:spcBef>
                        <a:spcAft>
                          <a:spcPts val="0"/>
                        </a:spcAft>
                        <a:buClr>
                          <a:srgbClr val="000000"/>
                        </a:buClr>
                        <a:buSzPts val="4000"/>
                        <a:buFont typeface="Arial"/>
                        <a:buNone/>
                      </a:pPr>
                      <a:r>
                        <a:rPr lang="en-US" sz="4000" u="none" cap="none" strike="noStrike"/>
                        <a:t>+</a:t>
                      </a:r>
                      <a:endParaRPr sz="1400" u="none" cap="none" strike="noStrike"/>
                    </a:p>
                  </a:txBody>
                  <a:tcPr marT="45725" marB="45725" marR="91450" marL="91450"/>
                </a:tc>
              </a:tr>
              <a:tr h="1523275">
                <a:tc>
                  <a:txBody>
                    <a:bodyPr/>
                    <a:lstStyle/>
                    <a:p>
                      <a:pPr indent="0" lvl="0" marL="0" marR="0" rtl="0" algn="l">
                        <a:lnSpc>
                          <a:spcPct val="100000"/>
                        </a:lnSpc>
                        <a:spcBef>
                          <a:spcPts val="0"/>
                        </a:spcBef>
                        <a:spcAft>
                          <a:spcPts val="0"/>
                        </a:spcAft>
                        <a:buClr>
                          <a:srgbClr val="000000"/>
                        </a:buClr>
                        <a:buSzPts val="3200"/>
                        <a:buFont typeface="Arial"/>
                        <a:buNone/>
                      </a:pPr>
                      <a:r>
                        <a:t/>
                      </a:r>
                      <a:endParaRPr sz="3200" u="none" cap="none" strike="noStrike"/>
                    </a:p>
                    <a:p>
                      <a:pPr indent="0" lvl="0" marL="0" marR="0" rtl="0" algn="l">
                        <a:lnSpc>
                          <a:spcPct val="100000"/>
                        </a:lnSpc>
                        <a:spcBef>
                          <a:spcPts val="0"/>
                        </a:spcBef>
                        <a:spcAft>
                          <a:spcPts val="0"/>
                        </a:spcAft>
                        <a:buClr>
                          <a:srgbClr val="000000"/>
                        </a:buClr>
                        <a:buSzPts val="3200"/>
                        <a:buFont typeface="Arial"/>
                        <a:buNone/>
                      </a:pPr>
                      <a:r>
                        <a:rPr lang="en-US" sz="3200" u="none" cap="none" strike="noStrike"/>
                        <a:t>Don’t believe</a:t>
                      </a:r>
                      <a:endParaRPr sz="1400" u="none" cap="none" strike="noStrike"/>
                    </a:p>
                  </a:txBody>
                  <a:tcPr marT="45725" marB="45725" marR="91450" marL="91450"/>
                </a:tc>
                <a:tc>
                  <a:txBody>
                    <a:bodyPr/>
                    <a:lstStyle/>
                    <a:p>
                      <a:pPr indent="0" lvl="0" marL="0" marR="0" rtl="0" algn="ctr">
                        <a:lnSpc>
                          <a:spcPct val="100000"/>
                        </a:lnSpc>
                        <a:spcBef>
                          <a:spcPts val="0"/>
                        </a:spcBef>
                        <a:spcAft>
                          <a:spcPts val="0"/>
                        </a:spcAft>
                        <a:buClr>
                          <a:srgbClr val="000000"/>
                        </a:buClr>
                        <a:buSzPts val="3200"/>
                        <a:buFont typeface="Arial"/>
                        <a:buNone/>
                      </a:pPr>
                      <a:r>
                        <a:t/>
                      </a:r>
                      <a:endParaRPr sz="3200" u="none" cap="none" strike="noStrike"/>
                    </a:p>
                    <a:p>
                      <a:pPr indent="0" lvl="0" marL="0" marR="0" rtl="0" algn="ctr">
                        <a:lnSpc>
                          <a:spcPct val="100000"/>
                        </a:lnSpc>
                        <a:spcBef>
                          <a:spcPts val="0"/>
                        </a:spcBef>
                        <a:spcAft>
                          <a:spcPts val="0"/>
                        </a:spcAft>
                        <a:buClr>
                          <a:srgbClr val="000000"/>
                        </a:buClr>
                        <a:buSzPts val="4000"/>
                        <a:buFont typeface="Arial"/>
                        <a:buNone/>
                      </a:pPr>
                      <a:r>
                        <a:rPr lang="en-US" sz="4000" u="none" cap="none" strike="noStrike"/>
                        <a:t>+</a:t>
                      </a:r>
                      <a:endParaRPr sz="1400" u="none" cap="none" strike="noStrike"/>
                    </a:p>
                  </a:txBody>
                  <a:tcPr marT="45725" marB="45725" marR="91450" marL="91450"/>
                </a:tc>
                <a:tc>
                  <a:txBody>
                    <a:bodyPr/>
                    <a:lstStyle/>
                    <a:p>
                      <a:pPr indent="0" lvl="0" marL="0" marR="0" rtl="0" algn="ctr">
                        <a:lnSpc>
                          <a:spcPct val="100000"/>
                        </a:lnSpc>
                        <a:spcBef>
                          <a:spcPts val="0"/>
                        </a:spcBef>
                        <a:spcAft>
                          <a:spcPts val="0"/>
                        </a:spcAft>
                        <a:buClr>
                          <a:srgbClr val="000000"/>
                        </a:buClr>
                        <a:buSzPts val="8800"/>
                        <a:buFont typeface="Arial"/>
                        <a:buNone/>
                      </a:pPr>
                      <a:r>
                        <a:rPr lang="en-US" sz="8800" u="none" cap="none" strike="noStrike">
                          <a:solidFill>
                            <a:srgbClr val="FF0000"/>
                          </a:solidFill>
                        </a:rPr>
                        <a:t>−</a:t>
                      </a:r>
                      <a:endParaRPr sz="1400" u="none" cap="none" strike="noStrike"/>
                    </a:p>
                  </a:txBody>
                  <a:tcPr marT="45725" marB="45725" marR="91450" marL="91450"/>
                </a:tc>
              </a:tr>
            </a:tbl>
          </a:graphicData>
        </a:graphic>
      </p:graphicFrame>
      <p:sp>
        <p:nvSpPr>
          <p:cNvPr id="170" name="Google Shape;170;p14"/>
          <p:cNvSpPr txBox="1"/>
          <p:nvPr/>
        </p:nvSpPr>
        <p:spPr>
          <a:xfrm>
            <a:off x="247650" y="6324600"/>
            <a:ext cx="51777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Stephen Kosslyn, Clear and to the Point,  Figure 1.1.</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The first principle of data visualization</a:t>
            </a:r>
            <a:endParaRPr/>
          </a:p>
        </p:txBody>
      </p:sp>
      <p:sp>
        <p:nvSpPr>
          <p:cNvPr id="176" name="Google Shape;176;p15"/>
          <p:cNvSpPr txBox="1"/>
          <p:nvPr>
            <p:ph idx="1" type="body"/>
          </p:nvPr>
        </p:nvSpPr>
        <p:spPr>
          <a:xfrm>
            <a:off x="457200" y="1600200"/>
            <a:ext cx="8229600" cy="4884587"/>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100000"/>
              </a:lnSpc>
              <a:spcBef>
                <a:spcPts val="0"/>
              </a:spcBef>
              <a:spcAft>
                <a:spcPts val="0"/>
              </a:spcAft>
              <a:buClr>
                <a:schemeClr val="dk1"/>
              </a:buClr>
              <a:buSzPct val="100000"/>
              <a:buChar char="•"/>
            </a:pPr>
            <a:r>
              <a:rPr lang="en-US"/>
              <a:t>Keep </a:t>
            </a:r>
            <a:r>
              <a:rPr b="1" lang="en-US"/>
              <a:t>function over form</a:t>
            </a:r>
            <a:r>
              <a:rPr lang="en-US"/>
              <a:t>:</a:t>
            </a:r>
            <a:endParaRPr/>
          </a:p>
          <a:p>
            <a:pPr indent="-285750" lvl="1" marL="742950" rtl="0" algn="l">
              <a:lnSpc>
                <a:spcPct val="100000"/>
              </a:lnSpc>
              <a:spcBef>
                <a:spcPts val="518"/>
              </a:spcBef>
              <a:spcAft>
                <a:spcPts val="0"/>
              </a:spcAft>
              <a:buClr>
                <a:schemeClr val="dk1"/>
              </a:buClr>
              <a:buSzPct val="100000"/>
              <a:buChar char="–"/>
            </a:pPr>
            <a:r>
              <a:rPr lang="en-US"/>
              <a:t>“The first goal of an infographic is not to be beautiful just for the sake of eye appeal, but, above all, to be understandable first, and beautiful after that; or to be beautiful thanks to its exquisite functionality.” – Cairo.</a:t>
            </a:r>
            <a:endParaRPr/>
          </a:p>
          <a:p>
            <a:pPr indent="-285750" lvl="1" marL="742950" rtl="0" algn="l">
              <a:lnSpc>
                <a:spcPct val="100000"/>
              </a:lnSpc>
              <a:spcBef>
                <a:spcPts val="518"/>
              </a:spcBef>
              <a:spcAft>
                <a:spcPts val="0"/>
              </a:spcAft>
              <a:buClr>
                <a:schemeClr val="dk1"/>
              </a:buClr>
              <a:buSzPct val="100000"/>
              <a:buChar char="–"/>
            </a:pPr>
            <a:r>
              <a:rPr lang="en-US"/>
              <a:t>“Any graph should be beautiful, but never sacrifice the integrity of the data just to make your design pretty!” – Cairo.</a:t>
            </a:r>
            <a:endParaRPr/>
          </a:p>
          <a:p>
            <a:pPr indent="-285750" lvl="1" marL="742950" rtl="0" algn="l">
              <a:lnSpc>
                <a:spcPct val="100000"/>
              </a:lnSpc>
              <a:spcBef>
                <a:spcPts val="518"/>
              </a:spcBef>
              <a:spcAft>
                <a:spcPts val="0"/>
              </a:spcAft>
              <a:buClr>
                <a:schemeClr val="dk1"/>
              </a:buClr>
              <a:buSzPct val="100000"/>
              <a:buChar char="–"/>
            </a:pPr>
            <a:r>
              <a:rPr lang="en-US"/>
              <a:t>Tufte’s “maximize the data-ink ratio” principle is a similarly useful guide, but should not be taken to extremes.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Maximizing data ink ratio taken to an extreme …</a:t>
            </a:r>
            <a:endParaRPr/>
          </a:p>
        </p:txBody>
      </p:sp>
      <p:pic>
        <p:nvPicPr>
          <p:cNvPr descr="unploymentnormal.png" id="182" name="Google Shape;182;p16"/>
          <p:cNvPicPr preferRelativeResize="0"/>
          <p:nvPr>
            <p:ph idx="1" type="body"/>
          </p:nvPr>
        </p:nvPicPr>
        <p:blipFill rotWithShape="1">
          <a:blip r:embed="rId3">
            <a:alphaModFix/>
          </a:blip>
          <a:srcRect b="-8201" l="0" r="0" t="-8204"/>
          <a:stretch/>
        </p:blipFill>
        <p:spPr>
          <a:xfrm>
            <a:off x="457200" y="1600200"/>
            <a:ext cx="4038600" cy="4525963"/>
          </a:xfrm>
          <a:prstGeom prst="rect">
            <a:avLst/>
          </a:prstGeom>
          <a:noFill/>
          <a:ln>
            <a:noFill/>
          </a:ln>
        </p:spPr>
      </p:pic>
      <p:pic>
        <p:nvPicPr>
          <p:cNvPr descr="unemploymentminimalist.png" id="183" name="Google Shape;183;p16"/>
          <p:cNvPicPr preferRelativeResize="0"/>
          <p:nvPr>
            <p:ph idx="2" type="body"/>
          </p:nvPr>
        </p:nvPicPr>
        <p:blipFill rotWithShape="1">
          <a:blip r:embed="rId4">
            <a:alphaModFix/>
          </a:blip>
          <a:srcRect b="-9155" l="0" r="0" t="-9155"/>
          <a:stretch/>
        </p:blipFill>
        <p:spPr>
          <a:xfrm>
            <a:off x="4648200" y="1600200"/>
            <a:ext cx="4038600" cy="4525963"/>
          </a:xfrm>
          <a:prstGeom prst="rect">
            <a:avLst/>
          </a:prstGeom>
          <a:noFill/>
          <a:ln>
            <a:noFill/>
          </a:ln>
        </p:spPr>
      </p:pic>
      <p:sp>
        <p:nvSpPr>
          <p:cNvPr id="184" name="Google Shape;184;p16"/>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3.13.</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Maximizing data ink ratio taken to an extreme …</a:t>
            </a:r>
            <a:endParaRPr/>
          </a:p>
        </p:txBody>
      </p:sp>
      <p:sp>
        <p:nvSpPr>
          <p:cNvPr id="190" name="Google Shape;190;p1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None of the two graphs will set any pulse raising, but I would argue that the first one is a bit more appealing than the second!</a:t>
            </a:r>
            <a:endParaRPr/>
          </a:p>
          <a:p>
            <a:pPr indent="-342900" lvl="0" marL="342900" rtl="0" algn="l">
              <a:lnSpc>
                <a:spcPct val="100000"/>
              </a:lnSpc>
              <a:spcBef>
                <a:spcPts val="640"/>
              </a:spcBef>
              <a:spcAft>
                <a:spcPts val="0"/>
              </a:spcAft>
              <a:buClr>
                <a:schemeClr val="dk1"/>
              </a:buClr>
              <a:buSzPts val="3200"/>
              <a:buChar char="•"/>
            </a:pPr>
            <a:r>
              <a:rPr lang="en-US"/>
              <a:t>People are “used” to certain types of graphs.  Minimalistic versions of them tend to be a poor choice.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A little chartjunk can be useful, if it enhances meaning …</a:t>
            </a:r>
            <a:endParaRPr/>
          </a:p>
        </p:txBody>
      </p:sp>
      <p:sp>
        <p:nvSpPr>
          <p:cNvPr id="196" name="Google Shape;196;p18"/>
          <p:cNvSpPr txBox="1"/>
          <p:nvPr>
            <p:ph idx="1" type="body"/>
          </p:nvPr>
        </p:nvSpPr>
        <p:spPr>
          <a:xfrm>
            <a:off x="457200" y="1600200"/>
            <a:ext cx="4191000" cy="4800050"/>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100000"/>
              </a:lnSpc>
              <a:spcBef>
                <a:spcPts val="0"/>
              </a:spcBef>
              <a:spcAft>
                <a:spcPts val="0"/>
              </a:spcAft>
              <a:buClr>
                <a:schemeClr val="dk1"/>
              </a:buClr>
              <a:buSzPct val="100000"/>
              <a:buChar char="•"/>
            </a:pPr>
            <a:r>
              <a:rPr lang="en-US"/>
              <a:t>What conclusions do you draw from this graph?</a:t>
            </a:r>
            <a:endParaRPr/>
          </a:p>
          <a:p>
            <a:pPr indent="-342900" lvl="0" marL="342900" rtl="0" algn="l">
              <a:lnSpc>
                <a:spcPct val="100000"/>
              </a:lnSpc>
              <a:spcBef>
                <a:spcPts val="518"/>
              </a:spcBef>
              <a:spcAft>
                <a:spcPts val="0"/>
              </a:spcAft>
              <a:buClr>
                <a:schemeClr val="dk1"/>
              </a:buClr>
              <a:buSzPct val="100000"/>
              <a:buChar char="•"/>
            </a:pPr>
            <a:r>
              <a:rPr lang="en-US"/>
              <a:t>Different shapes for different data help with comparisons.</a:t>
            </a:r>
            <a:endParaRPr/>
          </a:p>
          <a:p>
            <a:pPr indent="-342900" lvl="0" marL="342900" rtl="0" algn="l">
              <a:lnSpc>
                <a:spcPct val="100000"/>
              </a:lnSpc>
              <a:spcBef>
                <a:spcPts val="518"/>
              </a:spcBef>
              <a:spcAft>
                <a:spcPts val="0"/>
              </a:spcAft>
              <a:buClr>
                <a:schemeClr val="dk1"/>
              </a:buClr>
              <a:buSzPct val="100000"/>
              <a:buChar char="•"/>
            </a:pPr>
            <a:r>
              <a:rPr lang="en-US"/>
              <a:t>Chimneys useful to distinguish between home and factory weavers (which is key to the story behind this visualization)!</a:t>
            </a:r>
            <a:endParaRPr/>
          </a:p>
          <a:p>
            <a:pPr indent="-342900" lvl="0" marL="342900" rtl="0" algn="l">
              <a:lnSpc>
                <a:spcPct val="100000"/>
              </a:lnSpc>
              <a:spcBef>
                <a:spcPts val="518"/>
              </a:spcBef>
              <a:spcAft>
                <a:spcPts val="0"/>
              </a:spcAft>
              <a:buClr>
                <a:schemeClr val="dk1"/>
              </a:buClr>
              <a:buSzPct val="100000"/>
              <a:buChar char="•"/>
            </a:pPr>
            <a:r>
              <a:rPr lang="en-US"/>
              <a:t>Overall, visually appealing! </a:t>
            </a:r>
            <a:endParaRPr/>
          </a:p>
        </p:txBody>
      </p:sp>
      <p:pic>
        <p:nvPicPr>
          <p:cNvPr descr="isotype-weaving.jpg" id="197" name="Google Shape;197;p18"/>
          <p:cNvPicPr preferRelativeResize="0"/>
          <p:nvPr>
            <p:ph idx="2" type="body"/>
          </p:nvPr>
        </p:nvPicPr>
        <p:blipFill rotWithShape="1">
          <a:blip r:embed="rId3">
            <a:alphaModFix/>
          </a:blip>
          <a:srcRect b="-6290" l="0" r="0" t="-6293"/>
          <a:stretch/>
        </p:blipFill>
        <p:spPr>
          <a:xfrm>
            <a:off x="4648200" y="1649685"/>
            <a:ext cx="4038600" cy="4525963"/>
          </a:xfrm>
          <a:prstGeom prst="rect">
            <a:avLst/>
          </a:prstGeom>
          <a:noFill/>
          <a:ln>
            <a:noFill/>
          </a:ln>
        </p:spPr>
      </p:pic>
      <p:sp>
        <p:nvSpPr>
          <p:cNvPr id="198" name="Google Shape;198;p18"/>
          <p:cNvSpPr txBox="1"/>
          <p:nvPr/>
        </p:nvSpPr>
        <p:spPr>
          <a:xfrm>
            <a:off x="4766838" y="5780972"/>
            <a:ext cx="3544560"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dk1"/>
                </a:solidFill>
                <a:latin typeface="Calibri"/>
                <a:ea typeface="Calibri"/>
                <a:cs typeface="Calibri"/>
                <a:sym typeface="Calibri"/>
              </a:rPr>
              <a:t>Otto &amp; Marie Neurath Isotype Collection, University of Reading</a:t>
            </a:r>
            <a:endParaRPr b="0" i="0" sz="1400" u="none" cap="none" strike="noStrike">
              <a:solidFill>
                <a:srgbClr val="000000"/>
              </a:solidFill>
              <a:latin typeface="Arial"/>
              <a:ea typeface="Arial"/>
              <a:cs typeface="Arial"/>
              <a:sym typeface="Arial"/>
            </a:endParaRPr>
          </a:p>
        </p:txBody>
      </p:sp>
      <p:sp>
        <p:nvSpPr>
          <p:cNvPr id="199" name="Google Shape;199;p18"/>
          <p:cNvSpPr txBox="1"/>
          <p:nvPr/>
        </p:nvSpPr>
        <p:spPr>
          <a:xfrm>
            <a:off x="247650" y="6324600"/>
            <a:ext cx="4324200" cy="4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Calibri"/>
                <a:ea typeface="Calibri"/>
                <a:cs typeface="Calibri"/>
                <a:sym typeface="Calibri"/>
              </a:rPr>
              <a:t>Graph from Alberto Cairo, The functional art, Figure 3.18.</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But again, be careful …</a:t>
            </a:r>
            <a:endParaRPr/>
          </a:p>
        </p:txBody>
      </p:sp>
      <p:sp>
        <p:nvSpPr>
          <p:cNvPr id="205" name="Google Shape;205;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3200"/>
              <a:buChar char="•"/>
            </a:pPr>
            <a:r>
              <a:rPr lang="en-US"/>
              <a:t>The previous graph is an example of a unit chart:</a:t>
            </a:r>
            <a:endParaRPr/>
          </a:p>
          <a:p>
            <a:pPr indent="-285750" lvl="1" marL="742950" rtl="0" algn="l">
              <a:lnSpc>
                <a:spcPct val="100000"/>
              </a:lnSpc>
              <a:spcBef>
                <a:spcPts val="560"/>
              </a:spcBef>
              <a:spcAft>
                <a:spcPts val="0"/>
              </a:spcAft>
              <a:buClr>
                <a:schemeClr val="dk1"/>
              </a:buClr>
              <a:buSzPts val="2800"/>
              <a:buChar char="–"/>
            </a:pPr>
            <a:r>
              <a:rPr lang="en-US"/>
              <a:t>“A chart used to communicate quantities of things by making the number of symbols on the chart proportional to the quantity of things being represented. For example, if one symbol represents ten cars and five symbols are shown, the viewer mentally multiples ten times five and concludes that the group of symbols represented 50 actual cars.”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What cognitive psychology has to teach us …</a:t>
            </a:r>
            <a:endParaRPr/>
          </a:p>
        </p:txBody>
      </p:sp>
      <p:sp>
        <p:nvSpPr>
          <p:cNvPr id="96" name="Google Shape;96;p2"/>
          <p:cNvSpPr txBox="1"/>
          <p:nvPr>
            <p:ph idx="1" type="body"/>
          </p:nvPr>
        </p:nvSpPr>
        <p:spPr>
          <a:xfrm>
            <a:off x="457200" y="1676400"/>
            <a:ext cx="8229600" cy="4526100"/>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3200"/>
              <a:buChar char="•"/>
            </a:pPr>
            <a:r>
              <a:rPr lang="en-US"/>
              <a:t>Cognitive psychologists have studied how people transmit information (including how they learn) for many decades now.</a:t>
            </a:r>
            <a:endParaRPr/>
          </a:p>
          <a:p>
            <a:pPr indent="-342900" lvl="0" marL="342900" rtl="0" algn="l">
              <a:lnSpc>
                <a:spcPct val="100000"/>
              </a:lnSpc>
              <a:spcBef>
                <a:spcPts val="640"/>
              </a:spcBef>
              <a:spcAft>
                <a:spcPts val="0"/>
              </a:spcAft>
              <a:buClr>
                <a:schemeClr val="dk1"/>
              </a:buClr>
              <a:buSzPts val="3200"/>
              <a:buChar char="•"/>
            </a:pPr>
            <a:r>
              <a:rPr lang="en-US"/>
              <a:t>What arises from these studies is a series of principles that, in one way or another, apply to any sort of communication:  written, visual, verbal, etc.</a:t>
            </a:r>
            <a:endParaRPr/>
          </a:p>
          <a:p>
            <a:pPr indent="-342900" lvl="0" marL="342900" rtl="0" algn="l">
              <a:lnSpc>
                <a:spcPct val="100000"/>
              </a:lnSpc>
              <a:spcBef>
                <a:spcPts val="640"/>
              </a:spcBef>
              <a:spcAft>
                <a:spcPts val="0"/>
              </a:spcAft>
              <a:buClr>
                <a:schemeClr val="dk1"/>
              </a:buClr>
              <a:buSzPts val="3200"/>
              <a:buChar char="•"/>
            </a:pPr>
            <a:r>
              <a:rPr lang="en-US"/>
              <a:t>This material is taken from the book by Stephen Kosslyn, “</a:t>
            </a:r>
            <a:r>
              <a:rPr i="1" lang="en-US"/>
              <a:t>Clear and to the Point”</a:t>
            </a:r>
            <a:r>
              <a:rPr lang="en-US"/>
              <a: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Unit charts</a:t>
            </a:r>
            <a:endParaRPr/>
          </a:p>
        </p:txBody>
      </p:sp>
      <p:sp>
        <p:nvSpPr>
          <p:cNvPr id="211" name="Google Shape;211;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For the most part, unit charts are employed exclusively by newspapers and magazines.</a:t>
            </a:r>
            <a:endParaRPr/>
          </a:p>
          <a:p>
            <a:pPr indent="-342900" lvl="0" marL="342900" rtl="0" algn="l">
              <a:lnSpc>
                <a:spcPct val="100000"/>
              </a:lnSpc>
              <a:spcBef>
                <a:spcPts val="640"/>
              </a:spcBef>
              <a:spcAft>
                <a:spcPts val="0"/>
              </a:spcAft>
              <a:buClr>
                <a:schemeClr val="dk1"/>
              </a:buClr>
              <a:buSzPts val="3200"/>
              <a:buChar char="•"/>
            </a:pPr>
            <a:r>
              <a:rPr lang="en-US"/>
              <a:t>Some people (such as Stephen Few) think that unit charts are useful “only for first graders”:</a:t>
            </a:r>
            <a:endParaRPr/>
          </a:p>
          <a:p>
            <a:pPr indent="0" lvl="0" marL="0" rtl="0" algn="l">
              <a:lnSpc>
                <a:spcPct val="100000"/>
              </a:lnSpc>
              <a:spcBef>
                <a:spcPts val="280"/>
              </a:spcBef>
              <a:spcAft>
                <a:spcPts val="0"/>
              </a:spcAft>
              <a:buClr>
                <a:schemeClr val="dk1"/>
              </a:buClr>
              <a:buSzPts val="1200"/>
              <a:buNone/>
            </a:pPr>
            <a:r>
              <a:rPr lang="en-US" sz="1200"/>
              <a:t>	</a:t>
            </a:r>
            <a:r>
              <a:rPr lang="en-US" sz="1400" u="sng">
                <a:solidFill>
                  <a:schemeClr val="hlink"/>
                </a:solidFill>
                <a:hlinkClick r:id="rId3"/>
              </a:rPr>
              <a:t>http://www.perceptualedge.com/articles/visual_business_intelligence/unit_charts_are_for_kids.pdf</a:t>
            </a:r>
            <a:r>
              <a:rPr lang="en-US" sz="1400"/>
              <a:t> </a:t>
            </a:r>
            <a:endParaRPr/>
          </a:p>
          <a:p>
            <a:pPr indent="-342900" lvl="0" marL="342900" rtl="0" algn="l">
              <a:lnSpc>
                <a:spcPct val="100000"/>
              </a:lnSpc>
              <a:spcBef>
                <a:spcPts val="640"/>
              </a:spcBef>
              <a:spcAft>
                <a:spcPts val="0"/>
              </a:spcAft>
              <a:buClr>
                <a:schemeClr val="dk1"/>
              </a:buClr>
              <a:buSzPts val="3200"/>
              <a:buChar char="•"/>
            </a:pPr>
            <a:r>
              <a:rPr lang="en-US"/>
              <a:t>Pre-attentive vs. sequential tasks:  pre-attentive tasks are easier and faster to perform, so graphs that use them are typically easier to understand!</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Two different ways to visualize the same data</a:t>
            </a:r>
            <a:endParaRPr/>
          </a:p>
        </p:txBody>
      </p:sp>
      <p:pic>
        <p:nvPicPr>
          <p:cNvPr id="217" name="Google Shape;217;p21"/>
          <p:cNvPicPr preferRelativeResize="0"/>
          <p:nvPr>
            <p:ph idx="1" type="body"/>
          </p:nvPr>
        </p:nvPicPr>
        <p:blipFill rotWithShape="1">
          <a:blip r:embed="rId3">
            <a:alphaModFix/>
          </a:blip>
          <a:srcRect b="-30305" l="0" r="0" t="-30305"/>
          <a:stretch/>
        </p:blipFill>
        <p:spPr>
          <a:xfrm>
            <a:off x="457200" y="1600200"/>
            <a:ext cx="4038600" cy="4525963"/>
          </a:xfrm>
          <a:prstGeom prst="rect">
            <a:avLst/>
          </a:prstGeom>
          <a:noFill/>
          <a:ln>
            <a:noFill/>
          </a:ln>
        </p:spPr>
      </p:pic>
      <p:pic>
        <p:nvPicPr>
          <p:cNvPr id="218" name="Google Shape;218;p21"/>
          <p:cNvPicPr preferRelativeResize="0"/>
          <p:nvPr>
            <p:ph idx="2" type="body"/>
          </p:nvPr>
        </p:nvPicPr>
        <p:blipFill rotWithShape="1">
          <a:blip r:embed="rId4">
            <a:alphaModFix/>
          </a:blip>
          <a:srcRect b="-78119" l="0" r="0" t="-78119"/>
          <a:stretch/>
        </p:blipFill>
        <p:spPr>
          <a:xfrm>
            <a:off x="4648200" y="1600200"/>
            <a:ext cx="4038600" cy="4525963"/>
          </a:xfrm>
          <a:prstGeom prst="rect">
            <a:avLst/>
          </a:prstGeom>
          <a:noFill/>
          <a:ln>
            <a:noFill/>
          </a:ln>
        </p:spPr>
      </p:pic>
      <p:sp>
        <p:nvSpPr>
          <p:cNvPr id="219" name="Google Shape;219;p21"/>
          <p:cNvSpPr txBox="1"/>
          <p:nvPr/>
        </p:nvSpPr>
        <p:spPr>
          <a:xfrm>
            <a:off x="2398888" y="6087112"/>
            <a:ext cx="6481261"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sng" cap="none" strike="noStrike">
                <a:solidFill>
                  <a:schemeClr val="dk1"/>
                </a:solidFill>
                <a:latin typeface="Calibri"/>
                <a:ea typeface="Calibri"/>
                <a:cs typeface="Calibri"/>
                <a:sym typeface="Calibri"/>
                <a:hlinkClick r:id="rId5">
                  <a:extLst>
                    <a:ext uri="{A12FA001-AC4F-418D-AE19-62706E023703}">
                      <ahyp:hlinkClr val="tx"/>
                    </a:ext>
                  </a:extLst>
                </a:hlinkClick>
              </a:rPr>
              <a:t>http://www.perceptualedge.com/articles/visual_business_intelligence/unit_charts_are_for_kids.pdf</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Which visualization is better?</a:t>
            </a:r>
            <a:endParaRPr/>
          </a:p>
        </p:txBody>
      </p:sp>
      <p:sp>
        <p:nvSpPr>
          <p:cNvPr id="225" name="Google Shape;225;p22"/>
          <p:cNvSpPr txBox="1"/>
          <p:nvPr>
            <p:ph idx="1" type="body"/>
          </p:nvPr>
        </p:nvSpPr>
        <p:spPr>
          <a:xfrm>
            <a:off x="457200" y="1435250"/>
            <a:ext cx="8229600"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Since the goal is to compare the relative sizes of the groups, the second graph (the bar plot) is preferable to the first (the unit chart).</a:t>
            </a:r>
            <a:endParaRPr/>
          </a:p>
          <a:p>
            <a:pPr indent="-342900" lvl="0" marL="342900" rtl="0" algn="l">
              <a:lnSpc>
                <a:spcPct val="100000"/>
              </a:lnSpc>
              <a:spcBef>
                <a:spcPts val="640"/>
              </a:spcBef>
              <a:spcAft>
                <a:spcPts val="0"/>
              </a:spcAft>
              <a:buClr>
                <a:schemeClr val="dk1"/>
              </a:buClr>
              <a:buSzPts val="3200"/>
              <a:buChar char="•"/>
            </a:pPr>
            <a:r>
              <a:rPr lang="en-US"/>
              <a:t>Note, however, that the “Home and Factory Weaving in England”, in spite of being a unit chart, does not have the same problem because the symbols are stacked in bars … so it is just a pretty bar plot!</a:t>
            </a:r>
            <a:endParaRPr/>
          </a:p>
          <a:p>
            <a:pPr indent="-342900" lvl="0" marL="342900" rtl="0" algn="l">
              <a:lnSpc>
                <a:spcPct val="100000"/>
              </a:lnSpc>
              <a:spcBef>
                <a:spcPts val="640"/>
              </a:spcBef>
              <a:spcAft>
                <a:spcPts val="0"/>
              </a:spcAft>
              <a:buClr>
                <a:schemeClr val="dk1"/>
              </a:buClr>
              <a:buSzPts val="3200"/>
              <a:buChar char="•"/>
            </a:pPr>
            <a:r>
              <a:rPr lang="en-US"/>
              <a:t>How could you improve the unit chart in this example?  What would be the difficulties?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In summary …</a:t>
            </a:r>
            <a:endParaRPr/>
          </a:p>
        </p:txBody>
      </p:sp>
      <p:sp>
        <p:nvSpPr>
          <p:cNvPr id="231" name="Google Shape;231;p2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“Chartjunk” should be minimized, but it can be useful, either as attention-grabber or as a mnemonic enhancer.</a:t>
            </a:r>
            <a:endParaRPr/>
          </a:p>
          <a:p>
            <a:pPr indent="-342900" lvl="0" marL="342900" rtl="0" algn="l">
              <a:lnSpc>
                <a:spcPct val="100000"/>
              </a:lnSpc>
              <a:spcBef>
                <a:spcPts val="640"/>
              </a:spcBef>
              <a:spcAft>
                <a:spcPts val="0"/>
              </a:spcAft>
              <a:buClr>
                <a:schemeClr val="dk1"/>
              </a:buClr>
              <a:buSzPts val="3200"/>
              <a:buChar char="•"/>
            </a:pPr>
            <a:r>
              <a:rPr lang="en-US"/>
              <a:t>Personal recommendation:  If in doubt, err on the side of not using it.</a:t>
            </a:r>
            <a:endParaRPr/>
          </a:p>
          <a:p>
            <a:pPr indent="-342900" lvl="0" marL="342900" rtl="0" algn="l">
              <a:lnSpc>
                <a:spcPct val="100000"/>
              </a:lnSpc>
              <a:spcBef>
                <a:spcPts val="640"/>
              </a:spcBef>
              <a:spcAft>
                <a:spcPts val="0"/>
              </a:spcAft>
              <a:buClr>
                <a:schemeClr val="dk1"/>
              </a:buClr>
              <a:buSzPts val="3200"/>
              <a:buChar char="•"/>
            </a:pPr>
            <a:r>
              <a:rPr lang="en-US"/>
              <a:t>However, the final decision depends on your audience, which brings us to …</a:t>
            </a:r>
            <a:endParaRPr/>
          </a:p>
          <a:p>
            <a:pPr indent="-139700" lvl="0" marL="342900" rtl="0" algn="l">
              <a:lnSpc>
                <a:spcPct val="100000"/>
              </a:lnSpc>
              <a:spcBef>
                <a:spcPts val="640"/>
              </a:spcBef>
              <a:spcAft>
                <a:spcPts val="0"/>
              </a:spcAft>
              <a:buClr>
                <a:schemeClr val="dk1"/>
              </a:buClr>
              <a:buSzPts val="3200"/>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Second principle of data visualization</a:t>
            </a:r>
            <a:endParaRPr/>
          </a:p>
        </p:txBody>
      </p:sp>
      <p:sp>
        <p:nvSpPr>
          <p:cNvPr id="237" name="Google Shape;237;p24"/>
          <p:cNvSpPr txBox="1"/>
          <p:nvPr>
            <p:ph idx="1" type="body"/>
          </p:nvPr>
        </p:nvSpPr>
        <p:spPr>
          <a:xfrm>
            <a:off x="457200" y="1242918"/>
            <a:ext cx="8229600" cy="5588062"/>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As in writing, </a:t>
            </a:r>
            <a:r>
              <a:rPr b="1" lang="en-US"/>
              <a:t>keep your audience in mind when you create a visualization or infographic</a:t>
            </a:r>
            <a:r>
              <a:rPr lang="en-US"/>
              <a:t>.</a:t>
            </a:r>
            <a:endParaRPr/>
          </a:p>
          <a:p>
            <a:pPr indent="-285750" lvl="1" marL="742950" rtl="0" algn="l">
              <a:lnSpc>
                <a:spcPct val="100000"/>
              </a:lnSpc>
              <a:spcBef>
                <a:spcPts val="560"/>
              </a:spcBef>
              <a:spcAft>
                <a:spcPts val="0"/>
              </a:spcAft>
              <a:buClr>
                <a:schemeClr val="dk1"/>
              </a:buClr>
              <a:buSzPts val="2800"/>
              <a:buChar char="–"/>
            </a:pPr>
            <a:r>
              <a:rPr lang="en-US"/>
              <a:t>Is the visualization intended for a general audience or for a technical one?</a:t>
            </a:r>
            <a:endParaRPr/>
          </a:p>
          <a:p>
            <a:pPr indent="-285750" lvl="1" marL="742950" rtl="0" algn="l">
              <a:lnSpc>
                <a:spcPct val="100000"/>
              </a:lnSpc>
              <a:spcBef>
                <a:spcPts val="560"/>
              </a:spcBef>
              <a:spcAft>
                <a:spcPts val="0"/>
              </a:spcAft>
              <a:buClr>
                <a:schemeClr val="dk1"/>
              </a:buClr>
              <a:buSzPts val="2800"/>
              <a:buChar char="–"/>
            </a:pPr>
            <a:r>
              <a:rPr lang="en-US"/>
              <a:t>Do you expect them to be interested in the topic, or do you need to call attention to it?</a:t>
            </a:r>
            <a:endParaRPr/>
          </a:p>
          <a:p>
            <a:pPr indent="-285750" lvl="1" marL="742950" rtl="0" algn="l">
              <a:lnSpc>
                <a:spcPct val="100000"/>
              </a:lnSpc>
              <a:spcBef>
                <a:spcPts val="560"/>
              </a:spcBef>
              <a:spcAft>
                <a:spcPts val="0"/>
              </a:spcAft>
              <a:buClr>
                <a:schemeClr val="dk1"/>
              </a:buClr>
              <a:buSzPts val="2800"/>
              <a:buChar char="–"/>
            </a:pPr>
            <a:r>
              <a:rPr lang="en-US"/>
              <a:t>Do you expect them to be receptive to your message?</a:t>
            </a:r>
            <a:endParaRPr/>
          </a:p>
          <a:p>
            <a:pPr indent="-285750" lvl="1" marL="742950" rtl="0" algn="l">
              <a:lnSpc>
                <a:spcPct val="100000"/>
              </a:lnSpc>
              <a:spcBef>
                <a:spcPts val="560"/>
              </a:spcBef>
              <a:spcAft>
                <a:spcPts val="0"/>
              </a:spcAft>
              <a:buClr>
                <a:schemeClr val="dk1"/>
              </a:buClr>
              <a:buSzPts val="2800"/>
              <a:buChar char="–"/>
            </a:pPr>
            <a:r>
              <a:rPr lang="en-US"/>
              <a:t>How familiar is your audience with the types of graphs you are using?</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Second principle of data visualization</a:t>
            </a:r>
            <a:endParaRPr/>
          </a:p>
        </p:txBody>
      </p:sp>
      <p:sp>
        <p:nvSpPr>
          <p:cNvPr id="243" name="Google Shape;243;p25"/>
          <p:cNvSpPr txBox="1"/>
          <p:nvPr>
            <p:ph idx="1" type="body"/>
          </p:nvPr>
        </p:nvSpPr>
        <p:spPr>
          <a:xfrm>
            <a:off x="457200" y="1465616"/>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Similarly, </a:t>
            </a:r>
            <a:r>
              <a:rPr b="1" lang="en-US"/>
              <a:t>keep your goal in mind when you create a visualization or infographic</a:t>
            </a:r>
            <a:r>
              <a:rPr lang="en-US"/>
              <a:t>.</a:t>
            </a:r>
            <a:endParaRPr/>
          </a:p>
          <a:p>
            <a:pPr indent="-285750" lvl="1" marL="742950" rtl="0" algn="l">
              <a:lnSpc>
                <a:spcPct val="100000"/>
              </a:lnSpc>
              <a:spcBef>
                <a:spcPts val="560"/>
              </a:spcBef>
              <a:spcAft>
                <a:spcPts val="0"/>
              </a:spcAft>
              <a:buClr>
                <a:schemeClr val="dk1"/>
              </a:buClr>
              <a:buSzPts val="2800"/>
              <a:buChar char="–"/>
            </a:pPr>
            <a:r>
              <a:rPr lang="en-US"/>
              <a:t>What is the point you are trying to make?</a:t>
            </a:r>
            <a:endParaRPr/>
          </a:p>
          <a:p>
            <a:pPr indent="-285750" lvl="1" marL="742950" rtl="0" algn="l">
              <a:lnSpc>
                <a:spcPct val="100000"/>
              </a:lnSpc>
              <a:spcBef>
                <a:spcPts val="560"/>
              </a:spcBef>
              <a:spcAft>
                <a:spcPts val="0"/>
              </a:spcAft>
              <a:buClr>
                <a:schemeClr val="dk1"/>
              </a:buClr>
              <a:buSzPts val="2800"/>
              <a:buChar char="–"/>
            </a:pPr>
            <a:r>
              <a:rPr lang="en-US"/>
              <a:t>Are you trying to compare?</a:t>
            </a:r>
            <a:endParaRPr/>
          </a:p>
          <a:p>
            <a:pPr indent="-285750" lvl="1" marL="742950" rtl="0" algn="l">
              <a:lnSpc>
                <a:spcPct val="100000"/>
              </a:lnSpc>
              <a:spcBef>
                <a:spcPts val="560"/>
              </a:spcBef>
              <a:spcAft>
                <a:spcPts val="0"/>
              </a:spcAft>
              <a:buClr>
                <a:schemeClr val="dk1"/>
              </a:buClr>
              <a:buSzPts val="2800"/>
              <a:buChar char="–"/>
            </a:pPr>
            <a:r>
              <a:rPr lang="en-US"/>
              <a:t>If multiple comparisons could happen, which one should take priority?</a:t>
            </a:r>
            <a:endParaRPr/>
          </a:p>
          <a:p>
            <a:pPr indent="-342900" lvl="0" marL="342900" rtl="0" algn="l">
              <a:lnSpc>
                <a:spcPct val="100000"/>
              </a:lnSpc>
              <a:spcBef>
                <a:spcPts val="640"/>
              </a:spcBef>
              <a:spcAft>
                <a:spcPts val="0"/>
              </a:spcAft>
              <a:buClr>
                <a:schemeClr val="dk1"/>
              </a:buClr>
              <a:buSzPts val="3200"/>
              <a:buChar char="•"/>
            </a:pPr>
            <a:r>
              <a:rPr lang="en-US"/>
              <a:t>Try to anticipate what the user will want to do with your graph!</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Second principle of data visualization</a:t>
            </a:r>
            <a:endParaRPr/>
          </a:p>
        </p:txBody>
      </p:sp>
      <p:sp>
        <p:nvSpPr>
          <p:cNvPr id="249" name="Google Shape;249;p2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However, do not underestimate your audience either!</a:t>
            </a:r>
            <a:endParaRPr/>
          </a:p>
          <a:p>
            <a:pPr indent="-285750" lvl="1" marL="742950" rtl="0" algn="l">
              <a:lnSpc>
                <a:spcPct val="100000"/>
              </a:lnSpc>
              <a:spcBef>
                <a:spcPts val="560"/>
              </a:spcBef>
              <a:spcAft>
                <a:spcPts val="0"/>
              </a:spcAft>
              <a:buClr>
                <a:schemeClr val="dk1"/>
              </a:buClr>
              <a:buSzPts val="2800"/>
              <a:buChar char="–"/>
            </a:pPr>
            <a:r>
              <a:rPr lang="en-US"/>
              <a:t>Tufte argues that you should assume the reader’s interest and intelligence.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Other useful suggestions …</a:t>
            </a:r>
            <a:endParaRPr/>
          </a:p>
        </p:txBody>
      </p:sp>
      <p:sp>
        <p:nvSpPr>
          <p:cNvPr id="255" name="Google Shape;255;p2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In complex graphs, </a:t>
            </a:r>
            <a:r>
              <a:rPr b="1" lang="en-US"/>
              <a:t>use small multiples (repetitions of a basic design) </a:t>
            </a:r>
            <a:r>
              <a:rPr lang="en-US"/>
              <a:t>.</a:t>
            </a:r>
            <a:endParaRPr/>
          </a:p>
          <a:p>
            <a:pPr indent="-285750" lvl="1" marL="742950" rtl="0" algn="l">
              <a:lnSpc>
                <a:spcPct val="100000"/>
              </a:lnSpc>
              <a:spcBef>
                <a:spcPts val="560"/>
              </a:spcBef>
              <a:spcAft>
                <a:spcPts val="0"/>
              </a:spcAft>
              <a:buClr>
                <a:schemeClr val="dk1"/>
              </a:buClr>
              <a:buSzPts val="2800"/>
              <a:buChar char="–"/>
            </a:pPr>
            <a:r>
              <a:rPr lang="en-US"/>
              <a:t>Once your mind understand one piece of the plot, it is much easier to understand the rest!</a:t>
            </a:r>
            <a:endParaRPr/>
          </a:p>
          <a:p>
            <a:pPr indent="-285750" lvl="1" marL="742950" rtl="0" algn="l">
              <a:lnSpc>
                <a:spcPct val="100000"/>
              </a:lnSpc>
              <a:spcBef>
                <a:spcPts val="560"/>
              </a:spcBef>
              <a:spcAft>
                <a:spcPts val="0"/>
              </a:spcAft>
              <a:buClr>
                <a:schemeClr val="dk1"/>
              </a:buClr>
              <a:buSzPts val="2800"/>
              <a:buChar char="–"/>
            </a:pPr>
            <a:r>
              <a:rPr lang="en-US"/>
              <a:t>Symmetry is beautiful!</a:t>
            </a:r>
            <a:endParaRPr/>
          </a:p>
          <a:p>
            <a:pPr indent="-342900" lvl="0" marL="342900" rtl="0" algn="l">
              <a:lnSpc>
                <a:spcPct val="100000"/>
              </a:lnSpc>
              <a:spcBef>
                <a:spcPts val="640"/>
              </a:spcBef>
              <a:spcAft>
                <a:spcPts val="0"/>
              </a:spcAft>
              <a:buClr>
                <a:schemeClr val="dk1"/>
              </a:buClr>
              <a:buSzPts val="3200"/>
              <a:buChar char="•"/>
            </a:pPr>
            <a:r>
              <a:rPr lang="en-US"/>
              <a:t>This is one of Tufte’s “principles”, and is related to the idea that you should create visualizations that create useful comparisons.</a:t>
            </a:r>
            <a:endParaRPr/>
          </a:p>
          <a:p>
            <a:pPr indent="-139700" lvl="0" marL="342900" rtl="0" algn="l">
              <a:lnSpc>
                <a:spcPct val="100000"/>
              </a:lnSpc>
              <a:spcBef>
                <a:spcPts val="640"/>
              </a:spcBef>
              <a:spcAft>
                <a:spcPts val="0"/>
              </a:spcAft>
              <a:buClr>
                <a:schemeClr val="dk1"/>
              </a:buClr>
              <a:buSzPts val="32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Using small multiples</a:t>
            </a:r>
            <a:endParaRPr/>
          </a:p>
        </p:txBody>
      </p:sp>
      <p:pic>
        <p:nvPicPr>
          <p:cNvPr descr="atthenationalconvention.png" id="261" name="Google Shape;261;p29"/>
          <p:cNvPicPr preferRelativeResize="0"/>
          <p:nvPr>
            <p:ph idx="1" type="body"/>
          </p:nvPr>
        </p:nvPicPr>
        <p:blipFill rotWithShape="1">
          <a:blip r:embed="rId3">
            <a:alphaModFix/>
          </a:blip>
          <a:srcRect b="0" l="-11760" r="-11758" t="0"/>
          <a:stretch/>
        </p:blipFill>
        <p:spPr>
          <a:xfrm>
            <a:off x="457200" y="1600200"/>
            <a:ext cx="8229600" cy="4525963"/>
          </a:xfrm>
          <a:prstGeom prst="rect">
            <a:avLst/>
          </a:prstGeom>
          <a:noFill/>
          <a:ln>
            <a:noFill/>
          </a:ln>
        </p:spPr>
      </p:pic>
      <p:sp>
        <p:nvSpPr>
          <p:cNvPr id="262" name="Google Shape;262;p29"/>
          <p:cNvSpPr txBox="1"/>
          <p:nvPr/>
        </p:nvSpPr>
        <p:spPr>
          <a:xfrm>
            <a:off x="2389733" y="6270557"/>
            <a:ext cx="6297067"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sng" cap="none" strike="noStrike">
                <a:solidFill>
                  <a:schemeClr val="dk1"/>
                </a:solidFill>
                <a:latin typeface="Calibri"/>
                <a:ea typeface="Calibri"/>
                <a:cs typeface="Calibri"/>
                <a:sym typeface="Calibri"/>
                <a:hlinkClick r:id="rId4">
                  <a:extLst>
                    <a:ext uri="{A12FA001-AC4F-418D-AE19-62706E023703}">
                      <ahyp:hlinkClr val="tx"/>
                    </a:ext>
                  </a:extLst>
                </a:hlinkClick>
              </a:rPr>
              <a:t>http://www.nytimes.com/interactive/2012/09/06/us/politics/convention-word-counts.html?_r=0</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Using small multiples</a:t>
            </a:r>
            <a:endParaRPr/>
          </a:p>
        </p:txBody>
      </p:sp>
      <p:sp>
        <p:nvSpPr>
          <p:cNvPr id="268" name="Google Shape;268;p30"/>
          <p:cNvSpPr txBox="1"/>
          <p:nvPr>
            <p:ph idx="1" type="body"/>
          </p:nvPr>
        </p:nvSpPr>
        <p:spPr>
          <a:xfrm>
            <a:off x="457199" y="1600200"/>
            <a:ext cx="4190999"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2800"/>
              <a:buChar char="•"/>
            </a:pPr>
            <a:r>
              <a:rPr lang="en-US"/>
              <a:t>At least two different types of comparisons can be made here:  </a:t>
            </a:r>
            <a:endParaRPr/>
          </a:p>
          <a:p>
            <a:pPr indent="-285750" lvl="1" marL="742950" rtl="0" algn="l">
              <a:lnSpc>
                <a:spcPct val="100000"/>
              </a:lnSpc>
              <a:spcBef>
                <a:spcPts val="480"/>
              </a:spcBef>
              <a:spcAft>
                <a:spcPts val="0"/>
              </a:spcAft>
              <a:buClr>
                <a:schemeClr val="dk1"/>
              </a:buClr>
              <a:buSzPts val="2400"/>
              <a:buChar char="–"/>
            </a:pPr>
            <a:r>
              <a:rPr lang="en-US"/>
              <a:t>For a given state, the predictions vs. the  truth.</a:t>
            </a:r>
            <a:endParaRPr/>
          </a:p>
          <a:p>
            <a:pPr indent="-285750" lvl="1" marL="742950" rtl="0" algn="l">
              <a:lnSpc>
                <a:spcPct val="100000"/>
              </a:lnSpc>
              <a:spcBef>
                <a:spcPts val="480"/>
              </a:spcBef>
              <a:spcAft>
                <a:spcPts val="0"/>
              </a:spcAft>
              <a:buClr>
                <a:schemeClr val="dk1"/>
              </a:buClr>
              <a:buSzPts val="2400"/>
              <a:buChar char="–"/>
            </a:pPr>
            <a:r>
              <a:rPr lang="en-US"/>
              <a:t>Truth across states.</a:t>
            </a:r>
            <a:endParaRPr/>
          </a:p>
          <a:p>
            <a:pPr indent="-342900" lvl="0" marL="342900" rtl="0" algn="l">
              <a:lnSpc>
                <a:spcPct val="100000"/>
              </a:lnSpc>
              <a:spcBef>
                <a:spcPts val="560"/>
              </a:spcBef>
              <a:spcAft>
                <a:spcPts val="0"/>
              </a:spcAft>
              <a:buClr>
                <a:schemeClr val="dk1"/>
              </a:buClr>
              <a:buSzPts val="2800"/>
              <a:buChar char="•"/>
            </a:pPr>
            <a:r>
              <a:rPr lang="en-US"/>
              <a:t>What is this visualization good at?</a:t>
            </a:r>
            <a:endParaRPr/>
          </a:p>
        </p:txBody>
      </p:sp>
      <p:sp>
        <p:nvSpPr>
          <p:cNvPr id="269" name="Google Shape;269;p30"/>
          <p:cNvSpPr txBox="1"/>
          <p:nvPr/>
        </p:nvSpPr>
        <p:spPr>
          <a:xfrm>
            <a:off x="2012244" y="6283445"/>
            <a:ext cx="677871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sng" cap="none" strike="noStrike">
                <a:solidFill>
                  <a:schemeClr val="dk1"/>
                </a:solidFill>
                <a:latin typeface="Calibri"/>
                <a:ea typeface="Calibri"/>
                <a:cs typeface="Calibri"/>
                <a:sym typeface="Calibri"/>
                <a:hlinkClick r:id="rId3">
                  <a:extLst>
                    <a:ext uri="{A12FA001-AC4F-418D-AE19-62706E023703}">
                      <ahyp:hlinkClr val="tx"/>
                    </a:ext>
                  </a:extLst>
                </a:hlinkClick>
              </a:rPr>
              <a:t>http://www.nytimes.com/interactive/2013/12/14/us/tracking-the-ages-of-health-care-enrollees.html?hp</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p:txBody>
      </p:sp>
      <p:pic>
        <p:nvPicPr>
          <p:cNvPr descr="healthcare.png" id="270" name="Google Shape;270;p30"/>
          <p:cNvPicPr preferRelativeResize="0"/>
          <p:nvPr>
            <p:ph idx="2" type="body"/>
          </p:nvPr>
        </p:nvPicPr>
        <p:blipFill rotWithShape="1">
          <a:blip r:embed="rId4">
            <a:alphaModFix/>
          </a:blip>
          <a:srcRect b="-2557" l="0" r="0" t="-2557"/>
          <a:stretch/>
        </p:blipFill>
        <p:spPr>
          <a:xfrm>
            <a:off x="4648199" y="1312333"/>
            <a:ext cx="4142763" cy="497111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Principle 1:  Relevance</a:t>
            </a:r>
            <a:endParaRPr/>
          </a:p>
        </p:txBody>
      </p:sp>
      <p:sp>
        <p:nvSpPr>
          <p:cNvPr id="102" name="Google Shape;102;p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Communication is most effective when neither too much nor too little information is presented.</a:t>
            </a:r>
            <a:endParaRPr/>
          </a:p>
          <a:p>
            <a:pPr indent="-285750" lvl="1" marL="742950" rtl="0" algn="l">
              <a:lnSpc>
                <a:spcPct val="100000"/>
              </a:lnSpc>
              <a:spcBef>
                <a:spcPts val="560"/>
              </a:spcBef>
              <a:spcAft>
                <a:spcPts val="0"/>
              </a:spcAft>
              <a:buClr>
                <a:schemeClr val="dk1"/>
              </a:buClr>
              <a:buSzPts val="2800"/>
              <a:buChar char="–"/>
            </a:pPr>
            <a:r>
              <a:rPr lang="en-US"/>
              <a:t>Focus on what you want your reader/viewer to know and believe when they walk out the door.  </a:t>
            </a:r>
            <a:endParaRPr/>
          </a:p>
          <a:p>
            <a:pPr indent="-285750" lvl="1" marL="742950" rtl="0" algn="l">
              <a:lnSpc>
                <a:spcPct val="100000"/>
              </a:lnSpc>
              <a:spcBef>
                <a:spcPts val="560"/>
              </a:spcBef>
              <a:spcAft>
                <a:spcPts val="0"/>
              </a:spcAft>
              <a:buClr>
                <a:schemeClr val="dk1"/>
              </a:buClr>
              <a:buSzPts val="2800"/>
              <a:buChar char="–"/>
            </a:pPr>
            <a:r>
              <a:rPr lang="en-US"/>
              <a:t>The audience should be told only what they must know to get your message.</a:t>
            </a:r>
            <a:endParaRPr/>
          </a:p>
          <a:p>
            <a:pPr indent="-342900" lvl="0" marL="342900" rtl="0" algn="l">
              <a:lnSpc>
                <a:spcPct val="100000"/>
              </a:lnSpc>
              <a:spcBef>
                <a:spcPts val="640"/>
              </a:spcBef>
              <a:spcAft>
                <a:spcPts val="0"/>
              </a:spcAft>
              <a:buClr>
                <a:schemeClr val="dk1"/>
              </a:buClr>
              <a:buSzPts val="3200"/>
              <a:buChar char="•"/>
            </a:pPr>
            <a:r>
              <a:rPr lang="en-US"/>
              <a:t>Ask yourself:  “Do I need to say this for them to get my take-home message”?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Other useful suggestions …</a:t>
            </a:r>
            <a:endParaRPr/>
          </a:p>
        </p:txBody>
      </p:sp>
      <p:sp>
        <p:nvSpPr>
          <p:cNvPr id="276" name="Google Shape;276;p3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b="1" lang="en-US"/>
              <a:t>Include contextual information</a:t>
            </a:r>
            <a:r>
              <a:rPr lang="en-US"/>
              <a:t>:</a:t>
            </a:r>
            <a:endParaRPr/>
          </a:p>
          <a:p>
            <a:pPr indent="-285750" lvl="1" marL="742950" rtl="0" algn="l">
              <a:lnSpc>
                <a:spcPct val="100000"/>
              </a:lnSpc>
              <a:spcBef>
                <a:spcPts val="560"/>
              </a:spcBef>
              <a:spcAft>
                <a:spcPts val="0"/>
              </a:spcAft>
              <a:buClr>
                <a:schemeClr val="dk1"/>
              </a:buClr>
              <a:buSzPts val="2800"/>
              <a:buChar char="–"/>
            </a:pPr>
            <a:r>
              <a:rPr lang="en-US"/>
              <a:t>Units of measurement.</a:t>
            </a:r>
            <a:endParaRPr/>
          </a:p>
          <a:p>
            <a:pPr indent="-285750" lvl="1" marL="742950" rtl="0" algn="l">
              <a:lnSpc>
                <a:spcPct val="100000"/>
              </a:lnSpc>
              <a:spcBef>
                <a:spcPts val="560"/>
              </a:spcBef>
              <a:spcAft>
                <a:spcPts val="0"/>
              </a:spcAft>
              <a:buClr>
                <a:schemeClr val="dk1"/>
              </a:buClr>
              <a:buSzPts val="2800"/>
              <a:buChar char="–"/>
            </a:pPr>
            <a:r>
              <a:rPr lang="en-US"/>
              <a:t>Dates.</a:t>
            </a:r>
            <a:endParaRPr/>
          </a:p>
          <a:p>
            <a:pPr indent="-285750" lvl="1" marL="742950" rtl="0" algn="l">
              <a:lnSpc>
                <a:spcPct val="100000"/>
              </a:lnSpc>
              <a:spcBef>
                <a:spcPts val="560"/>
              </a:spcBef>
              <a:spcAft>
                <a:spcPts val="0"/>
              </a:spcAft>
              <a:buClr>
                <a:schemeClr val="dk1"/>
              </a:buClr>
              <a:buSzPts val="2800"/>
              <a:buChar char="–"/>
            </a:pPr>
            <a:r>
              <a:rPr lang="en-US"/>
              <a:t>Legends.</a:t>
            </a:r>
            <a:endParaRPr/>
          </a:p>
          <a:p>
            <a:pPr indent="-285750" lvl="1" marL="742950" rtl="0" algn="l">
              <a:lnSpc>
                <a:spcPct val="100000"/>
              </a:lnSpc>
              <a:spcBef>
                <a:spcPts val="560"/>
              </a:spcBef>
              <a:spcAft>
                <a:spcPts val="0"/>
              </a:spcAft>
              <a:buClr>
                <a:schemeClr val="dk1"/>
              </a:buClr>
              <a:buSzPts val="2800"/>
              <a:buChar char="–"/>
            </a:pPr>
            <a:r>
              <a:rPr lang="en-US"/>
              <a:t>Reference values (typical values, values from previous years).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Principle 2:  Appropriate knowledge</a:t>
            </a:r>
            <a:endParaRPr/>
          </a:p>
        </p:txBody>
      </p:sp>
      <p:sp>
        <p:nvSpPr>
          <p:cNvPr id="108" name="Google Shape;108;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Communication requires prior knowledge of pertinent concepts, jargon and symbols.</a:t>
            </a:r>
            <a:endParaRPr/>
          </a:p>
          <a:p>
            <a:pPr indent="-285750" lvl="1" marL="742950" rtl="0" algn="l">
              <a:lnSpc>
                <a:spcPct val="100000"/>
              </a:lnSpc>
              <a:spcBef>
                <a:spcPts val="560"/>
              </a:spcBef>
              <a:spcAft>
                <a:spcPts val="0"/>
              </a:spcAft>
              <a:buClr>
                <a:schemeClr val="dk1"/>
              </a:buClr>
              <a:buSzPts val="2800"/>
              <a:buChar char="–"/>
            </a:pPr>
            <a:r>
              <a:rPr lang="en-US"/>
              <a:t>“He has never been known to use a word that might send a reader to the dictionary”  −  William Faulkner about a famous writer … Any guess?</a:t>
            </a:r>
            <a:endParaRPr/>
          </a:p>
          <a:p>
            <a:pPr indent="-285750" lvl="1" marL="742950" rtl="0" algn="l">
              <a:lnSpc>
                <a:spcPct val="100000"/>
              </a:lnSpc>
              <a:spcBef>
                <a:spcPts val="560"/>
              </a:spcBef>
              <a:spcAft>
                <a:spcPts val="0"/>
              </a:spcAft>
              <a:buClr>
                <a:schemeClr val="dk1"/>
              </a:buClr>
              <a:buSzPts val="2800"/>
              <a:buChar char="–"/>
            </a:pPr>
            <a:r>
              <a:rPr lang="en-US"/>
              <a:t>Know your audience!</a:t>
            </a:r>
            <a:endParaRPr/>
          </a:p>
          <a:p>
            <a:pPr indent="-285750" lvl="1" marL="742950" rtl="0" algn="l">
              <a:lnSpc>
                <a:spcPct val="100000"/>
              </a:lnSpc>
              <a:spcBef>
                <a:spcPts val="560"/>
              </a:spcBef>
              <a:spcAft>
                <a:spcPts val="0"/>
              </a:spcAft>
              <a:buClr>
                <a:schemeClr val="dk1"/>
              </a:buClr>
              <a:buSzPts val="2800"/>
              <a:buChar char="–"/>
            </a:pPr>
            <a:r>
              <a:rPr lang="en-US"/>
              <a:t>Make sure to introduce/define concepts they might not be familiar with.</a:t>
            </a:r>
            <a:endParaRPr/>
          </a:p>
          <a:p>
            <a:pPr indent="-285750" lvl="1" marL="742950" rtl="0" algn="l">
              <a:lnSpc>
                <a:spcPct val="100000"/>
              </a:lnSpc>
              <a:spcBef>
                <a:spcPts val="560"/>
              </a:spcBef>
              <a:spcAft>
                <a:spcPts val="0"/>
              </a:spcAft>
              <a:buClr>
                <a:schemeClr val="dk1"/>
              </a:buClr>
              <a:buSzPts val="2800"/>
              <a:buChar char="–"/>
            </a:pPr>
            <a:r>
              <a:rPr lang="en-US"/>
              <a:t>Address your audience’s concerns and interests.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Principle 3:  Salience</a:t>
            </a:r>
            <a:endParaRPr/>
          </a:p>
        </p:txBody>
      </p:sp>
      <p:sp>
        <p:nvSpPr>
          <p:cNvPr id="114" name="Google Shape;114;p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Attention is drawn to large perceptible differences.</a:t>
            </a:r>
            <a:endParaRPr/>
          </a:p>
          <a:p>
            <a:pPr indent="-285750" lvl="1" marL="742950" rtl="0" algn="l">
              <a:lnSpc>
                <a:spcPct val="100000"/>
              </a:lnSpc>
              <a:spcBef>
                <a:spcPts val="560"/>
              </a:spcBef>
              <a:spcAft>
                <a:spcPts val="0"/>
              </a:spcAft>
              <a:buClr>
                <a:schemeClr val="dk1"/>
              </a:buClr>
              <a:buSzPts val="2800"/>
              <a:buChar char="–"/>
            </a:pPr>
            <a:r>
              <a:rPr lang="en-US"/>
              <a:t>Salient stimuli are those that are clearly different from the surrounding stimuli, and they hijack the audience’s attention.</a:t>
            </a:r>
            <a:endParaRPr/>
          </a:p>
          <a:p>
            <a:pPr indent="-285750" lvl="1" marL="742950" rtl="0" algn="l">
              <a:lnSpc>
                <a:spcPct val="100000"/>
              </a:lnSpc>
              <a:spcBef>
                <a:spcPts val="560"/>
              </a:spcBef>
              <a:spcAft>
                <a:spcPts val="0"/>
              </a:spcAft>
              <a:buClr>
                <a:schemeClr val="dk1"/>
              </a:buClr>
              <a:buSzPts val="2800"/>
              <a:buChar char="–"/>
            </a:pPr>
            <a:r>
              <a:rPr lang="en-US"/>
              <a:t>Highlight important facts/areas of the graph!</a:t>
            </a:r>
            <a:endParaRPr/>
          </a:p>
          <a:p>
            <a:pPr indent="-285750" lvl="1" marL="742950" rtl="0" algn="l">
              <a:lnSpc>
                <a:spcPct val="100000"/>
              </a:lnSpc>
              <a:spcBef>
                <a:spcPts val="560"/>
              </a:spcBef>
              <a:spcAft>
                <a:spcPts val="0"/>
              </a:spcAft>
              <a:buClr>
                <a:schemeClr val="dk1"/>
              </a:buClr>
              <a:buSzPts val="2800"/>
              <a:buChar char="–"/>
            </a:pPr>
            <a:r>
              <a:rPr lang="en-US"/>
              <a:t>Make sure irrelevancies </a:t>
            </a:r>
            <a:r>
              <a:rPr b="1" lang="en-US"/>
              <a:t>are not</a:t>
            </a:r>
            <a:r>
              <a:rPr lang="en-US"/>
              <a:t> salient.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Principle 4:  Discriminability</a:t>
            </a:r>
            <a:endParaRPr/>
          </a:p>
        </p:txBody>
      </p:sp>
      <p:sp>
        <p:nvSpPr>
          <p:cNvPr id="120" name="Google Shape;120;p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3200"/>
              <a:buChar char="•"/>
            </a:pPr>
            <a:r>
              <a:rPr lang="en-US"/>
              <a:t>Two properties must differ by a large enough proportion or they will not be distinguished.</a:t>
            </a:r>
            <a:endParaRPr/>
          </a:p>
          <a:p>
            <a:pPr indent="-285750" lvl="1" marL="742950" rtl="0" algn="l">
              <a:lnSpc>
                <a:spcPct val="100000"/>
              </a:lnSpc>
              <a:spcBef>
                <a:spcPts val="560"/>
              </a:spcBef>
              <a:spcAft>
                <a:spcPts val="0"/>
              </a:spcAft>
              <a:buClr>
                <a:schemeClr val="dk1"/>
              </a:buClr>
              <a:buSzPts val="2800"/>
              <a:buChar char="–"/>
            </a:pPr>
            <a:r>
              <a:rPr lang="en-US"/>
              <a:t>Discriminability occurs when we can tell two things apart, while salience occurs when the differences are so large that that attention is involuntarily grabbed.</a:t>
            </a:r>
            <a:endParaRPr/>
          </a:p>
          <a:p>
            <a:pPr indent="-285750" lvl="1" marL="742950" rtl="0" algn="l">
              <a:lnSpc>
                <a:spcPct val="100000"/>
              </a:lnSpc>
              <a:spcBef>
                <a:spcPts val="560"/>
              </a:spcBef>
              <a:spcAft>
                <a:spcPts val="0"/>
              </a:spcAft>
              <a:buClr>
                <a:schemeClr val="dk1"/>
              </a:buClr>
              <a:buSzPts val="2800"/>
              <a:buChar char="–"/>
            </a:pPr>
            <a:r>
              <a:rPr lang="en-US"/>
              <a:t>Discriminability is not enough, you need saliency!</a:t>
            </a:r>
            <a:endParaRPr/>
          </a:p>
          <a:p>
            <a:pPr indent="-285750" lvl="1" marL="742950" rtl="0" algn="l">
              <a:lnSpc>
                <a:spcPct val="100000"/>
              </a:lnSpc>
              <a:spcBef>
                <a:spcPts val="560"/>
              </a:spcBef>
              <a:spcAft>
                <a:spcPts val="0"/>
              </a:spcAft>
              <a:buClr>
                <a:schemeClr val="dk1"/>
              </a:buClr>
              <a:buSzPts val="2800"/>
              <a:buChar char="–"/>
            </a:pPr>
            <a:r>
              <a:rPr lang="en-US"/>
              <a:t>Our visual systems register relative proportions, not absolute amounts!</a:t>
            </a:r>
            <a:endParaRPr/>
          </a:p>
          <a:p>
            <a:pPr indent="-285750" lvl="1" marL="742950" rtl="0" algn="l">
              <a:lnSpc>
                <a:spcPct val="100000"/>
              </a:lnSpc>
              <a:spcBef>
                <a:spcPts val="560"/>
              </a:spcBef>
              <a:spcAft>
                <a:spcPts val="0"/>
              </a:spcAft>
              <a:buClr>
                <a:schemeClr val="dk1"/>
              </a:buClr>
              <a:buSzPts val="2800"/>
              <a:buChar char="–"/>
            </a:pPr>
            <a:r>
              <a:rPr lang="en-US"/>
              <a:t>Too much “clutter” reduces saliency!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Calibri"/>
              <a:buNone/>
            </a:pPr>
            <a:r>
              <a:rPr lang="en-US"/>
              <a:t>Principle 5:  Perceptual Organization</a:t>
            </a:r>
            <a:endParaRPr/>
          </a:p>
        </p:txBody>
      </p:sp>
      <p:sp>
        <p:nvSpPr>
          <p:cNvPr id="126" name="Google Shape;126;p7"/>
          <p:cNvSpPr txBox="1"/>
          <p:nvPr>
            <p:ph idx="1" type="body"/>
          </p:nvPr>
        </p:nvSpPr>
        <p:spPr>
          <a:xfrm>
            <a:off x="457200" y="1417638"/>
            <a:ext cx="8229600" cy="4983162"/>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3200"/>
              <a:buChar char="•"/>
            </a:pPr>
            <a:r>
              <a:rPr lang="en-US"/>
              <a:t>People automatically group elements into units, which they tend to attend to and remember.</a:t>
            </a:r>
            <a:endParaRPr/>
          </a:p>
          <a:p>
            <a:pPr indent="-285750" lvl="1" marL="742950" rtl="0" algn="l">
              <a:lnSpc>
                <a:spcPct val="100000"/>
              </a:lnSpc>
              <a:spcBef>
                <a:spcPts val="560"/>
              </a:spcBef>
              <a:spcAft>
                <a:spcPts val="0"/>
              </a:spcAft>
              <a:buClr>
                <a:schemeClr val="dk1"/>
              </a:buClr>
              <a:buSzPts val="2800"/>
              <a:buChar char="–"/>
            </a:pPr>
            <a:r>
              <a:rPr lang="en-US"/>
              <a:t>You can direct your audience’s attention in part by how you arrange the material in your slide.</a:t>
            </a:r>
            <a:endParaRPr/>
          </a:p>
          <a:p>
            <a:pPr indent="-285750" lvl="1" marL="742950" rtl="0" algn="l">
              <a:lnSpc>
                <a:spcPct val="100000"/>
              </a:lnSpc>
              <a:spcBef>
                <a:spcPts val="560"/>
              </a:spcBef>
              <a:spcAft>
                <a:spcPts val="0"/>
              </a:spcAft>
              <a:buClr>
                <a:schemeClr val="dk1"/>
              </a:buClr>
              <a:buSzPts val="2800"/>
              <a:buChar char="–"/>
            </a:pPr>
            <a:r>
              <a:rPr lang="en-US"/>
              <a:t>Put together things that are related, and never put together things that are not!</a:t>
            </a:r>
            <a:endParaRPr/>
          </a:p>
          <a:p>
            <a:pPr indent="-285750" lvl="1" marL="742950" rtl="0" algn="l">
              <a:lnSpc>
                <a:spcPct val="100000"/>
              </a:lnSpc>
              <a:spcBef>
                <a:spcPts val="560"/>
              </a:spcBef>
              <a:spcAft>
                <a:spcPts val="0"/>
              </a:spcAft>
              <a:buClr>
                <a:schemeClr val="dk1"/>
              </a:buClr>
              <a:buSzPts val="2800"/>
              <a:buChar char="–"/>
            </a:pPr>
            <a:r>
              <a:rPr lang="en-US"/>
              <a:t>We automatically group together things are near each other (XXX  XXX), appear similar (XXXOOO), line up, move similarly or form simple shapes ([_] vs. _][).</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Principle 6:  Compatibility</a:t>
            </a:r>
            <a:endParaRPr/>
          </a:p>
        </p:txBody>
      </p:sp>
      <p:sp>
        <p:nvSpPr>
          <p:cNvPr id="132" name="Google Shape;132;p8"/>
          <p:cNvSpPr txBox="1"/>
          <p:nvPr>
            <p:ph idx="1" type="body"/>
          </p:nvPr>
        </p:nvSpPr>
        <p:spPr>
          <a:xfrm>
            <a:off x="457200" y="1600200"/>
            <a:ext cx="8229600" cy="49149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A message is easiest to understand if its form is compatible with its meaning.</a:t>
            </a:r>
            <a:endParaRPr/>
          </a:p>
          <a:p>
            <a:pPr indent="-285750" lvl="1" marL="742950" rtl="0" algn="l">
              <a:lnSpc>
                <a:spcPct val="100000"/>
              </a:lnSpc>
              <a:spcBef>
                <a:spcPts val="560"/>
              </a:spcBef>
              <a:spcAft>
                <a:spcPts val="0"/>
              </a:spcAft>
              <a:buClr>
                <a:schemeClr val="dk1"/>
              </a:buClr>
              <a:buSzPts val="2800"/>
              <a:buChar char="–"/>
            </a:pPr>
            <a:r>
              <a:rPr lang="en-US"/>
              <a:t>Our mind tends to make a direct connection between the properties of what we see and hear, and the content of the message being conveyed.</a:t>
            </a:r>
            <a:endParaRPr/>
          </a:p>
          <a:p>
            <a:pPr indent="0" lvl="1" marL="457200" rtl="0" algn="l">
              <a:lnSpc>
                <a:spcPct val="100000"/>
              </a:lnSpc>
              <a:spcBef>
                <a:spcPts val="560"/>
              </a:spcBef>
              <a:spcAft>
                <a:spcPts val="0"/>
              </a:spcAft>
              <a:buClr>
                <a:schemeClr val="dk1"/>
              </a:buClr>
              <a:buSzPts val="2800"/>
              <a:buNone/>
            </a:pPr>
            <a:r>
              <a:t/>
            </a:r>
            <a:endParaRPr/>
          </a:p>
          <a:p>
            <a:pPr indent="-285750" lvl="1" marL="742950" rtl="0" algn="l">
              <a:lnSpc>
                <a:spcPct val="100000"/>
              </a:lnSpc>
              <a:spcBef>
                <a:spcPts val="560"/>
              </a:spcBef>
              <a:spcAft>
                <a:spcPts val="0"/>
              </a:spcAft>
              <a:buClr>
                <a:schemeClr val="dk1"/>
              </a:buClr>
              <a:buSzPts val="2800"/>
              <a:buChar char="–"/>
            </a:pPr>
            <a:r>
              <a:rPr lang="en-US"/>
              <a:t>A continuous rise or fall of a line is naturally taken to reflect a continuous rise and fall in the measurement, while an increase in the size of a bar means an additional quantity of the object.</a:t>
            </a:r>
            <a:endParaRPr/>
          </a:p>
          <a:p>
            <a:pPr indent="-107950" lvl="1" marL="742950" rtl="0" algn="l">
              <a:lnSpc>
                <a:spcPct val="100000"/>
              </a:lnSpc>
              <a:spcBef>
                <a:spcPts val="560"/>
              </a:spcBef>
              <a:spcAft>
                <a:spcPts val="0"/>
              </a:spcAft>
              <a:buClr>
                <a:schemeClr val="dk1"/>
              </a:buClr>
              <a:buSzPts val="2800"/>
              <a:buNone/>
            </a:pPr>
            <a:r>
              <a:t/>
            </a:r>
            <a:endParaRPr/>
          </a:p>
        </p:txBody>
      </p:sp>
      <p:sp>
        <p:nvSpPr>
          <p:cNvPr id="133" name="Google Shape;133;p8"/>
          <p:cNvSpPr txBox="1"/>
          <p:nvPr/>
        </p:nvSpPr>
        <p:spPr>
          <a:xfrm>
            <a:off x="2692400" y="4051300"/>
            <a:ext cx="3251200" cy="58477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rgbClr val="FF0000"/>
                </a:solidFill>
                <a:latin typeface="Calibri"/>
                <a:ea typeface="Calibri"/>
                <a:cs typeface="Calibri"/>
                <a:sym typeface="Calibri"/>
              </a:rPr>
              <a:t>Blue</a:t>
            </a:r>
            <a:r>
              <a:rPr b="0" i="0" lang="en-US" sz="3200" u="none" cap="none" strike="noStrike">
                <a:solidFill>
                  <a:schemeClr val="dk1"/>
                </a:solidFill>
                <a:latin typeface="Calibri"/>
                <a:ea typeface="Calibri"/>
                <a:cs typeface="Calibri"/>
                <a:sym typeface="Calibri"/>
              </a:rPr>
              <a:t>				</a:t>
            </a:r>
            <a:r>
              <a:rPr b="0" i="0" lang="en-US" sz="3200" u="none" cap="none" strike="noStrike">
                <a:solidFill>
                  <a:srgbClr val="3366FF"/>
                </a:solidFill>
                <a:latin typeface="Calibri"/>
                <a:ea typeface="Calibri"/>
                <a:cs typeface="Calibri"/>
                <a:sym typeface="Calibri"/>
              </a:rPr>
              <a:t>Red</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Principle 7:  Informative Changes</a:t>
            </a:r>
            <a:endParaRPr/>
          </a:p>
        </p:txBody>
      </p:sp>
      <p:sp>
        <p:nvSpPr>
          <p:cNvPr id="139" name="Google Shape;139;p9"/>
          <p:cNvSpPr txBox="1"/>
          <p:nvPr>
            <p:ph idx="1" type="body"/>
          </p:nvPr>
        </p:nvSpPr>
        <p:spPr>
          <a:xfrm>
            <a:off x="457200" y="1600200"/>
            <a:ext cx="8229600" cy="49657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People expect changes in properties to carry information.</a:t>
            </a:r>
            <a:endParaRPr/>
          </a:p>
          <a:p>
            <a:pPr indent="-285750" lvl="1" marL="742950" rtl="0" algn="l">
              <a:lnSpc>
                <a:spcPct val="100000"/>
              </a:lnSpc>
              <a:spcBef>
                <a:spcPts val="560"/>
              </a:spcBef>
              <a:spcAft>
                <a:spcPts val="0"/>
              </a:spcAft>
              <a:buClr>
                <a:schemeClr val="dk1"/>
              </a:buClr>
              <a:buSzPts val="2800"/>
              <a:buChar char="–"/>
            </a:pPr>
            <a:r>
              <a:rPr lang="en-US"/>
              <a:t>When we see or hear a change we expect it to mean something, so every visible or auditory change should convey information.  Never add superfluous visual or auditory clues!</a:t>
            </a:r>
            <a:endParaRPr/>
          </a:p>
          <a:p>
            <a:pPr indent="-285750" lvl="1" marL="742950" rtl="0" algn="l">
              <a:lnSpc>
                <a:spcPct val="100000"/>
              </a:lnSpc>
              <a:spcBef>
                <a:spcPts val="560"/>
              </a:spcBef>
              <a:spcAft>
                <a:spcPts val="0"/>
              </a:spcAft>
              <a:buClr>
                <a:schemeClr val="dk1"/>
              </a:buClr>
              <a:buSzPts val="2800"/>
              <a:buChar char="–"/>
            </a:pPr>
            <a:r>
              <a:rPr lang="en-US"/>
              <a:t>Every change in meaning should be conveyed by a change in appearance (e.g., use different colors/backgrounds, line types to differentiate actual values and forecasts).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2013-12-29T16:39:50Z</dcterms:created>
  <dc:creator>Abel Rodriguez</dc:creator>
</cp:coreProperties>
</file>